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6"/>
  </p:notesMasterIdLst>
  <p:handoutMasterIdLst>
    <p:handoutMasterId r:id="rId27"/>
  </p:handoutMasterIdLst>
  <p:sldIdLst>
    <p:sldId id="257" r:id="rId2"/>
    <p:sldId id="262" r:id="rId3"/>
    <p:sldId id="263" r:id="rId4"/>
    <p:sldId id="265" r:id="rId5"/>
    <p:sldId id="277" r:id="rId6"/>
    <p:sldId id="266" r:id="rId7"/>
    <p:sldId id="281" r:id="rId8"/>
    <p:sldId id="267" r:id="rId9"/>
    <p:sldId id="264" r:id="rId10"/>
    <p:sldId id="268" r:id="rId11"/>
    <p:sldId id="269" r:id="rId12"/>
    <p:sldId id="270" r:id="rId13"/>
    <p:sldId id="280" r:id="rId14"/>
    <p:sldId id="284" r:id="rId15"/>
    <p:sldId id="295" r:id="rId16"/>
    <p:sldId id="293" r:id="rId17"/>
    <p:sldId id="275" r:id="rId18"/>
    <p:sldId id="283" r:id="rId19"/>
    <p:sldId id="278" r:id="rId20"/>
    <p:sldId id="279" r:id="rId21"/>
    <p:sldId id="276" r:id="rId22"/>
    <p:sldId id="294" r:id="rId23"/>
    <p:sldId id="288" r:id="rId24"/>
    <p:sldId id="289"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16161"/>
    <a:srgbClr val="21B4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87" autoAdjust="0"/>
    <p:restoredTop sz="94660"/>
  </p:normalViewPr>
  <p:slideViewPr>
    <p:cSldViewPr>
      <p:cViewPr varScale="1">
        <p:scale>
          <a:sx n="104" d="100"/>
          <a:sy n="104" d="100"/>
        </p:scale>
        <p:origin x="-157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handoutMaster" Target="handoutMasters/handout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92420C5-2895-F740-82DD-84BEAA3AC837}" type="datetimeFigureOut">
              <a:rPr lang="en-US" smtClean="0"/>
              <a:pPr/>
              <a:t>10/6/15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09F4705-79AA-8740-91C4-EE148EFBFB43}" type="slidenum">
              <a:rPr lang="en-US" smtClean="0"/>
              <a:pPr/>
              <a:t>‹#›</a:t>
            </a:fld>
            <a:endParaRPr lang="en-US"/>
          </a:p>
        </p:txBody>
      </p:sp>
    </p:spTree>
    <p:extLst>
      <p:ext uri="{BB962C8B-B14F-4D97-AF65-F5344CB8AC3E}">
        <p14:creationId xmlns:p14="http://schemas.microsoft.com/office/powerpoint/2010/main" val="16845108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B4696A4-4EAF-EF4F-8864-CB5C35548C43}" type="datetimeFigureOut">
              <a:rPr lang="en-US" smtClean="0"/>
              <a:t>10/6/15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BEAF13-C0CE-604B-9B74-F4658C72ED76}" type="slidenum">
              <a:rPr lang="en-US" smtClean="0"/>
              <a:t>‹#›</a:t>
            </a:fld>
            <a:endParaRPr lang="en-US"/>
          </a:p>
        </p:txBody>
      </p:sp>
    </p:spTree>
    <p:extLst>
      <p:ext uri="{BB962C8B-B14F-4D97-AF65-F5344CB8AC3E}">
        <p14:creationId xmlns:p14="http://schemas.microsoft.com/office/powerpoint/2010/main" val="1408053057"/>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dirty="0" smtClean="0"/>
              <a:t>LSST Cake</a:t>
            </a:r>
          </a:p>
          <a:p>
            <a:pPr marL="0" indent="0">
              <a:buFontTx/>
              <a:buNone/>
            </a:pPr>
            <a:r>
              <a:rPr lang="en-US" dirty="0" smtClean="0"/>
              <a:t>Stairway to Heaven</a:t>
            </a:r>
          </a:p>
          <a:p>
            <a:pPr marL="0" indent="0">
              <a:buFontTx/>
              <a:buNone/>
            </a:pPr>
            <a:endParaRPr lang="en-US" dirty="0"/>
          </a:p>
        </p:txBody>
      </p:sp>
      <p:sp>
        <p:nvSpPr>
          <p:cNvPr id="4" name="Slide Number Placeholder 3"/>
          <p:cNvSpPr>
            <a:spLocks noGrp="1"/>
          </p:cNvSpPr>
          <p:nvPr>
            <p:ph type="sldNum" sz="quarter" idx="10"/>
          </p:nvPr>
        </p:nvSpPr>
        <p:spPr/>
        <p:txBody>
          <a:bodyPr/>
          <a:lstStyle/>
          <a:p>
            <a:fld id="{78DFED29-969C-4F7D-A872-5F0B7C1B8F60}" type="slidenum">
              <a:rPr lang="en-US" smtClean="0">
                <a:solidFill>
                  <a:prstClr val="black"/>
                </a:solidFill>
                <a:latin typeface="Calibri"/>
              </a:rPr>
              <a:pPr/>
              <a:t>5</a:t>
            </a:fld>
            <a:endParaRPr lang="en-US">
              <a:solidFill>
                <a:prstClr val="black"/>
              </a:solidFill>
              <a:latin typeface="Calibri"/>
            </a:endParaRPr>
          </a:p>
        </p:txBody>
      </p:sp>
    </p:spTree>
    <p:extLst>
      <p:ext uri="{BB962C8B-B14F-4D97-AF65-F5344CB8AC3E}">
        <p14:creationId xmlns:p14="http://schemas.microsoft.com/office/powerpoint/2010/main" val="3651799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CB16198-4F63-DE47-882B-FEB11F1AE87B}" type="slidenum">
              <a:rPr lang="en-US" sz="1200"/>
              <a:pPr eaLnBrk="1" hangingPunct="1"/>
              <a:t>6</a:t>
            </a:fld>
            <a:endParaRPr lang="en-US" sz="1200"/>
          </a:p>
        </p:txBody>
      </p:sp>
      <p:sp>
        <p:nvSpPr>
          <p:cNvPr id="1741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741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0" tIns="45716" rIns="91430" bIns="45716" numCol="1" anchor="t" anchorCtr="0" compatLnSpc="1">
            <a:prstTxWarp prst="textNoShape">
              <a:avLst/>
            </a:prstTxWarp>
          </a:bodyPr>
          <a:lstStyle/>
          <a:p>
            <a:pPr eaLnBrk="1" hangingPunct="1"/>
            <a:r>
              <a:rPr lang="en-US">
                <a:latin typeface="Arial" charset="0"/>
                <a:ea typeface="ＭＳ Ｐゴシック" charset="0"/>
                <a:cs typeface="ＭＳ Ｐゴシック" charset="0"/>
              </a:rPr>
              <a:t>Blue highlights show IPAC positions/responsibilities/co-locateds</a:t>
            </a:r>
          </a:p>
          <a:p>
            <a:pPr eaLnBrk="1" hangingPunct="1"/>
            <a:r>
              <a:rPr lang="en-US">
                <a:latin typeface="Arial" charset="0"/>
                <a:ea typeface="ＭＳ Ｐゴシック" charset="0"/>
                <a:cs typeface="ＭＳ Ｐゴシック" charset="0"/>
              </a:rPr>
              <a:t>PMC, SAT, TCT, SST are cross-functional, IPAC full member and/or chair</a:t>
            </a:r>
          </a:p>
          <a:p>
            <a:pPr eaLnBrk="1" hangingPunct="1"/>
            <a:endParaRPr lang="en-US">
              <a:latin typeface="Arial" charset="0"/>
              <a:ea typeface="ＭＳ Ｐゴシック" charset="0"/>
              <a:cs typeface="ＭＳ Ｐゴシック"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945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atin typeface="Calibri" charset="0"/>
                <a:ea typeface="ＭＳ Ｐゴシック" charset="0"/>
                <a:cs typeface="ＭＳ Ｐゴシック" charset="0"/>
              </a:rPr>
              <a:t>IPAC has membership/co-chair with all control bodies</a:t>
            </a:r>
          </a:p>
        </p:txBody>
      </p:sp>
      <p:sp>
        <p:nvSpPr>
          <p:cNvPr id="1946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128D262-AF95-4F4B-B825-26AB126B258C}" type="slidenum">
              <a:rPr lang="en-US" sz="1200"/>
              <a:pPr eaLnBrk="1" hangingPunct="1"/>
              <a:t>8</a:t>
            </a:fld>
            <a:endParaRPr lang="en-US" sz="12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T/CAMs</a:t>
            </a:r>
            <a:r>
              <a:rPr lang="en-US" baseline="0" dirty="0" smtClean="0"/>
              <a:t> and PM can tell you what is allowable/not allowable</a:t>
            </a:r>
            <a:endParaRPr lang="en-US" dirty="0"/>
          </a:p>
        </p:txBody>
      </p:sp>
      <p:sp>
        <p:nvSpPr>
          <p:cNvPr id="4" name="Slide Number Placeholder 3"/>
          <p:cNvSpPr>
            <a:spLocks noGrp="1"/>
          </p:cNvSpPr>
          <p:nvPr>
            <p:ph type="sldNum" sz="quarter" idx="10"/>
          </p:nvPr>
        </p:nvSpPr>
        <p:spPr/>
        <p:txBody>
          <a:bodyPr/>
          <a:lstStyle/>
          <a:p>
            <a:fld id="{A0BEAF13-C0CE-604B-9B74-F4658C72ED76}" type="slidenum">
              <a:rPr lang="en-US" smtClean="0"/>
              <a:t>9</a:t>
            </a:fld>
            <a:endParaRPr lang="en-US"/>
          </a:p>
        </p:txBody>
      </p:sp>
    </p:spTree>
    <p:extLst>
      <p:ext uri="{BB962C8B-B14F-4D97-AF65-F5344CB8AC3E}">
        <p14:creationId xmlns:p14="http://schemas.microsoft.com/office/powerpoint/2010/main" val="14840051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are only the scheduled ones, not ad hoc</a:t>
            </a:r>
            <a:endParaRPr lang="en-US" dirty="0" smtClean="0"/>
          </a:p>
          <a:p>
            <a:r>
              <a:rPr lang="en-US" dirty="0" smtClean="0"/>
              <a:t>Ask</a:t>
            </a:r>
            <a:r>
              <a:rPr lang="en-US" baseline="0" dirty="0" smtClean="0"/>
              <a:t> your T/CAM which meetings you should attend</a:t>
            </a:r>
          </a:p>
          <a:p>
            <a:r>
              <a:rPr lang="en-US" baseline="0" dirty="0" smtClean="0"/>
              <a:t>Ask Libby </a:t>
            </a:r>
            <a:r>
              <a:rPr lang="en-US" baseline="0" dirty="0" err="1" smtClean="0"/>
              <a:t>Petrick</a:t>
            </a:r>
            <a:r>
              <a:rPr lang="en-US" baseline="0" dirty="0" smtClean="0"/>
              <a:t> for access to </a:t>
            </a:r>
            <a:r>
              <a:rPr lang="en-US" baseline="0" dirty="0" err="1" smtClean="0"/>
              <a:t>google</a:t>
            </a:r>
            <a:r>
              <a:rPr lang="en-US" baseline="0" dirty="0" smtClean="0"/>
              <a:t> calendars</a:t>
            </a:r>
            <a:endParaRPr lang="en-US" dirty="0"/>
          </a:p>
        </p:txBody>
      </p:sp>
      <p:sp>
        <p:nvSpPr>
          <p:cNvPr id="4" name="Slide Number Placeholder 3"/>
          <p:cNvSpPr>
            <a:spLocks noGrp="1"/>
          </p:cNvSpPr>
          <p:nvPr>
            <p:ph type="sldNum" sz="quarter" idx="10"/>
          </p:nvPr>
        </p:nvSpPr>
        <p:spPr/>
        <p:txBody>
          <a:bodyPr/>
          <a:lstStyle/>
          <a:p>
            <a:fld id="{A0BEAF13-C0CE-604B-9B74-F4658C72ED76}" type="slidenum">
              <a:rPr lang="en-US" smtClean="0"/>
              <a:t>11</a:t>
            </a:fld>
            <a:endParaRPr lang="en-US"/>
          </a:p>
        </p:txBody>
      </p:sp>
    </p:spTree>
    <p:extLst>
      <p:ext uri="{BB962C8B-B14F-4D97-AF65-F5344CB8AC3E}">
        <p14:creationId xmlns:p14="http://schemas.microsoft.com/office/powerpoint/2010/main" val="2800802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require an account, part of your</a:t>
            </a:r>
            <a:r>
              <a:rPr lang="en-US" baseline="0" dirty="0" smtClean="0"/>
              <a:t> onboarding process</a:t>
            </a:r>
          </a:p>
          <a:p>
            <a:r>
              <a:rPr lang="en-US" baseline="0" dirty="0" err="1" smtClean="0"/>
              <a:t>Bluejeans</a:t>
            </a:r>
            <a:r>
              <a:rPr lang="en-US" baseline="0" dirty="0" smtClean="0"/>
              <a:t>, </a:t>
            </a:r>
            <a:r>
              <a:rPr lang="en-US" baseline="0" dirty="0" err="1" smtClean="0"/>
              <a:t>GoToMeeting</a:t>
            </a:r>
            <a:r>
              <a:rPr lang="en-US" baseline="0" dirty="0" smtClean="0"/>
              <a:t> require account to set up meeting</a:t>
            </a:r>
            <a:endParaRPr lang="en-US" dirty="0" smtClean="0"/>
          </a:p>
          <a:p>
            <a:r>
              <a:rPr lang="en-US" dirty="0" err="1" smtClean="0"/>
              <a:t>listerv.lsstcorp.org</a:t>
            </a:r>
            <a:r>
              <a:rPr lang="en-US" baseline="0" dirty="0" smtClean="0"/>
              <a:t> going away</a:t>
            </a:r>
            <a:endParaRPr lang="en-US" dirty="0" smtClean="0"/>
          </a:p>
          <a:p>
            <a:r>
              <a:rPr lang="en-US" dirty="0" smtClean="0"/>
              <a:t>Ask your T/CAM or</a:t>
            </a:r>
            <a:r>
              <a:rPr lang="en-US" baseline="0" dirty="0" smtClean="0"/>
              <a:t> Libby if you want to schedule, she can point you to right person</a:t>
            </a:r>
            <a:endParaRPr lang="en-US" dirty="0"/>
          </a:p>
        </p:txBody>
      </p:sp>
      <p:sp>
        <p:nvSpPr>
          <p:cNvPr id="4" name="Slide Number Placeholder 3"/>
          <p:cNvSpPr>
            <a:spLocks noGrp="1"/>
          </p:cNvSpPr>
          <p:nvPr>
            <p:ph type="sldNum" sz="quarter" idx="10"/>
          </p:nvPr>
        </p:nvSpPr>
        <p:spPr/>
        <p:txBody>
          <a:bodyPr/>
          <a:lstStyle/>
          <a:p>
            <a:fld id="{A0BEAF13-C0CE-604B-9B74-F4658C72ED76}" type="slidenum">
              <a:rPr lang="en-US" smtClean="0"/>
              <a:t>12</a:t>
            </a:fld>
            <a:endParaRPr lang="en-US"/>
          </a:p>
        </p:txBody>
      </p:sp>
    </p:spTree>
    <p:extLst>
      <p:ext uri="{BB962C8B-B14F-4D97-AF65-F5344CB8AC3E}">
        <p14:creationId xmlns:p14="http://schemas.microsoft.com/office/powerpoint/2010/main" val="40079631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lang="en-US" sz="2000" dirty="0" smtClean="0"/>
              <a:t> T/CAMs can help with all of this</a:t>
            </a:r>
          </a:p>
        </p:txBody>
      </p:sp>
      <p:sp>
        <p:nvSpPr>
          <p:cNvPr id="4" name="Slide Number Placeholder 3"/>
          <p:cNvSpPr>
            <a:spLocks noGrp="1"/>
          </p:cNvSpPr>
          <p:nvPr>
            <p:ph type="sldNum" sz="quarter" idx="10"/>
          </p:nvPr>
        </p:nvSpPr>
        <p:spPr/>
        <p:txBody>
          <a:bodyPr/>
          <a:lstStyle/>
          <a:p>
            <a:fld id="{A0BEAF13-C0CE-604B-9B74-F4658C72ED76}" type="slidenum">
              <a:rPr lang="en-US" smtClean="0"/>
              <a:t>15</a:t>
            </a:fld>
            <a:endParaRPr lang="en-US"/>
          </a:p>
        </p:txBody>
      </p:sp>
    </p:spTree>
    <p:extLst>
      <p:ext uri="{BB962C8B-B14F-4D97-AF65-F5344CB8AC3E}">
        <p14:creationId xmlns:p14="http://schemas.microsoft.com/office/powerpoint/2010/main" val="211880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BEAF13-C0CE-604B-9B74-F4658C72ED76}" type="slidenum">
              <a:rPr lang="en-US" smtClean="0"/>
              <a:t>16</a:t>
            </a:fld>
            <a:endParaRPr lang="en-US"/>
          </a:p>
        </p:txBody>
      </p:sp>
    </p:spTree>
    <p:extLst>
      <p:ext uri="{BB962C8B-B14F-4D97-AF65-F5344CB8AC3E}">
        <p14:creationId xmlns:p14="http://schemas.microsoft.com/office/powerpoint/2010/main" val="31458647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Main Title Layout">
    <p:spTree>
      <p:nvGrpSpPr>
        <p:cNvPr id="1" name=""/>
        <p:cNvGrpSpPr/>
        <p:nvPr/>
      </p:nvGrpSpPr>
      <p:grpSpPr>
        <a:xfrm>
          <a:off x="0" y="0"/>
          <a:ext cx="0" cy="0"/>
          <a:chOff x="0" y="0"/>
          <a:chExt cx="0" cy="0"/>
        </a:xfrm>
      </p:grpSpPr>
      <p:pic>
        <p:nvPicPr>
          <p:cNvPr id="5" name="Picture 10" descr="LogoW-ShadowTransBack.png"/>
          <p:cNvPicPr>
            <a:picLocks noChangeAspect="1"/>
          </p:cNvPicPr>
          <p:nvPr/>
        </p:nvPicPr>
        <p:blipFill>
          <a:blip r:embed="rId2" cstate="print"/>
          <a:srcRect/>
          <a:stretch>
            <a:fillRect/>
          </a:stretch>
        </p:blipFill>
        <p:spPr bwMode="auto">
          <a:xfrm>
            <a:off x="7110413" y="0"/>
            <a:ext cx="1984375" cy="1117600"/>
          </a:xfrm>
          <a:prstGeom prst="rect">
            <a:avLst/>
          </a:prstGeom>
          <a:noFill/>
          <a:ln w="9525">
            <a:noFill/>
            <a:miter lim="800000"/>
            <a:headEnd/>
            <a:tailEnd/>
          </a:ln>
        </p:spPr>
      </p:pic>
      <p:sp>
        <p:nvSpPr>
          <p:cNvPr id="6" name="TextBox 5"/>
          <p:cNvSpPr txBox="1"/>
          <p:nvPr/>
        </p:nvSpPr>
        <p:spPr>
          <a:xfrm>
            <a:off x="457200" y="6503812"/>
            <a:ext cx="8229600" cy="246063"/>
          </a:xfrm>
          <a:prstGeom prst="rect">
            <a:avLst/>
          </a:prstGeom>
          <a:noFill/>
        </p:spPr>
        <p:txBody>
          <a:bodyPr>
            <a:spAutoFit/>
          </a:bodyPr>
          <a:lstStyle/>
          <a:p>
            <a:pPr algn="ctr">
              <a:defRPr/>
            </a:pPr>
            <a:r>
              <a:rPr lang="en-US" sz="1000" dirty="0" smtClean="0">
                <a:solidFill>
                  <a:schemeClr val="bg1"/>
                </a:solidFill>
                <a:latin typeface="Calibri" charset="0"/>
              </a:rPr>
              <a:t>Name</a:t>
            </a:r>
            <a:r>
              <a:rPr lang="en-US" sz="1000" baseline="0" dirty="0" smtClean="0">
                <a:solidFill>
                  <a:schemeClr val="bg1"/>
                </a:solidFill>
                <a:latin typeface="Calibri" charset="0"/>
              </a:rPr>
              <a:t> of Meeting</a:t>
            </a:r>
            <a:r>
              <a:rPr lang="en-US" sz="1000" dirty="0" smtClean="0">
                <a:solidFill>
                  <a:schemeClr val="bg1"/>
                </a:solidFill>
                <a:latin typeface="Calibri" charset="0"/>
              </a:rPr>
              <a:t> </a:t>
            </a:r>
            <a:r>
              <a:rPr lang="en-US" sz="1000" dirty="0">
                <a:solidFill>
                  <a:schemeClr val="bg1"/>
                </a:solidFill>
                <a:latin typeface="Calibri" charset="0"/>
              </a:rPr>
              <a:t>•</a:t>
            </a:r>
            <a:r>
              <a:rPr lang="en-US" sz="1000" dirty="0" smtClean="0">
                <a:solidFill>
                  <a:schemeClr val="bg1"/>
                </a:solidFill>
                <a:latin typeface="Calibri" charset="0"/>
              </a:rPr>
              <a:t> Location </a:t>
            </a:r>
            <a:r>
              <a:rPr lang="en-US" sz="1000" dirty="0">
                <a:solidFill>
                  <a:schemeClr val="bg1"/>
                </a:solidFill>
                <a:latin typeface="Calibri" charset="0"/>
              </a:rPr>
              <a:t>•</a:t>
            </a:r>
            <a:r>
              <a:rPr lang="en-US" sz="1000" dirty="0" smtClean="0">
                <a:solidFill>
                  <a:schemeClr val="bg1"/>
                </a:solidFill>
                <a:latin typeface="Calibri" charset="0"/>
              </a:rPr>
              <a:t> Date  -  Change in Slide Master</a:t>
            </a:r>
            <a:endParaRPr lang="en-US" sz="1000" dirty="0">
              <a:solidFill>
                <a:schemeClr val="bg1"/>
              </a:solidFill>
              <a:latin typeface="Calibri" charset="0"/>
            </a:endParaRPr>
          </a:p>
        </p:txBody>
      </p:sp>
      <p:pic>
        <p:nvPicPr>
          <p:cNvPr id="9" name="Picture 8" descr="Tele11-2012.jpg"/>
          <p:cNvPicPr>
            <a:picLocks noChangeAspect="1"/>
          </p:cNvPicPr>
          <p:nvPr userDrawn="1"/>
        </p:nvPicPr>
        <p:blipFill>
          <a:blip r:embed="rId3" cstate="print"/>
          <a:stretch>
            <a:fillRect/>
          </a:stretch>
        </p:blipFill>
        <p:spPr>
          <a:xfrm>
            <a:off x="-39079" y="1"/>
            <a:ext cx="9222156" cy="6916616"/>
          </a:xfrm>
          <a:prstGeom prst="rect">
            <a:avLst/>
          </a:prstGeom>
        </p:spPr>
      </p:pic>
      <p:sp>
        <p:nvSpPr>
          <p:cNvPr id="4" name="Title 1"/>
          <p:cNvSpPr>
            <a:spLocks noGrp="1"/>
          </p:cNvSpPr>
          <p:nvPr>
            <p:ph type="ctrTitle"/>
          </p:nvPr>
        </p:nvSpPr>
        <p:spPr>
          <a:xfrm>
            <a:off x="685800" y="1181769"/>
            <a:ext cx="7772400" cy="3113162"/>
          </a:xfrm>
        </p:spPr>
        <p:txBody>
          <a:bodyPr/>
          <a:lstStyle>
            <a:lvl1pPr algn="r">
              <a:defRPr b="1">
                <a:solidFill>
                  <a:srgbClr val="000000"/>
                </a:solidFil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Title Only Layout">
    <p:spTree>
      <p:nvGrpSpPr>
        <p:cNvPr id="1" name=""/>
        <p:cNvGrpSpPr/>
        <p:nvPr/>
      </p:nvGrpSpPr>
      <p:grpSpPr>
        <a:xfrm>
          <a:off x="0" y="0"/>
          <a:ext cx="0" cy="0"/>
          <a:chOff x="0" y="0"/>
          <a:chExt cx="0" cy="0"/>
        </a:xfrm>
      </p:grpSpPr>
      <p:pic>
        <p:nvPicPr>
          <p:cNvPr id="5" name="Picture 4" descr="3-bg.png"/>
          <p:cNvPicPr>
            <a:picLocks noChangeAspect="1"/>
          </p:cNvPicPr>
          <p:nvPr userDrawn="1"/>
        </p:nvPicPr>
        <p:blipFill>
          <a:blip r:embed="rId2" cstate="print"/>
          <a:stretch>
            <a:fillRect/>
          </a:stretch>
        </p:blipFill>
        <p:spPr>
          <a:xfrm>
            <a:off x="0" y="0"/>
            <a:ext cx="9144000" cy="6857999"/>
          </a:xfrm>
          <a:prstGeom prst="rect">
            <a:avLst/>
          </a:prstGeom>
        </p:spPr>
      </p:pic>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2"/>
          <p:cNvSpPr>
            <a:spLocks noGrp="1"/>
          </p:cNvSpPr>
          <p:nvPr>
            <p:ph type="body" idx="1"/>
          </p:nvPr>
        </p:nvSpPr>
        <p:spPr bwMode="auto">
          <a:xfrm>
            <a:off x="304800" y="914401"/>
            <a:ext cx="8534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extBox 6"/>
          <p:cNvSpPr txBox="1"/>
          <p:nvPr userDrawn="1"/>
        </p:nvSpPr>
        <p:spPr>
          <a:xfrm>
            <a:off x="1600200" y="6400800"/>
            <a:ext cx="5943600" cy="246221"/>
          </a:xfrm>
          <a:prstGeom prst="rect">
            <a:avLst/>
          </a:prstGeom>
          <a:noFill/>
        </p:spPr>
        <p:txBody>
          <a:bodyPr wrap="square" rtlCol="0">
            <a:spAutoFit/>
          </a:bodyPr>
          <a:lstStyle/>
          <a:p>
            <a:pPr algn="ctr"/>
            <a:r>
              <a:rPr lang="en-US" sz="1000" dirty="0" smtClean="0">
                <a:solidFill>
                  <a:schemeClr val="bg1">
                    <a:lumMod val="50000"/>
                  </a:schemeClr>
                </a:solidFill>
              </a:rPr>
              <a:t>Name</a:t>
            </a:r>
            <a:r>
              <a:rPr lang="en-US" sz="1000" baseline="0" dirty="0" smtClean="0">
                <a:solidFill>
                  <a:schemeClr val="bg1">
                    <a:lumMod val="50000"/>
                  </a:schemeClr>
                </a:solidFill>
              </a:rPr>
              <a:t> of Meeting • Location, Location • Date Date</a:t>
            </a:r>
            <a:endParaRPr lang="en-US" sz="1000" dirty="0">
              <a:solidFill>
                <a:schemeClr val="bg1">
                  <a:lumMod val="50000"/>
                </a:schemeClr>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ne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Text Placeholder 2"/>
          <p:cNvSpPr>
            <a:spLocks noGrp="1"/>
          </p:cNvSpPr>
          <p:nvPr>
            <p:ph type="body" idx="1"/>
          </p:nvPr>
        </p:nvSpPr>
        <p:spPr bwMode="auto">
          <a:xfrm>
            <a:off x="304800" y="914401"/>
            <a:ext cx="8534400" cy="5181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8901610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4" name="Text Placeholder 2"/>
          <p:cNvSpPr>
            <a:spLocks noGrp="1"/>
          </p:cNvSpPr>
          <p:nvPr>
            <p:ph idx="1"/>
          </p:nvPr>
        </p:nvSpPr>
        <p:spPr bwMode="auto">
          <a:xfrm>
            <a:off x="304801" y="1014413"/>
            <a:ext cx="4191000" cy="5081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2"/>
          <p:cNvSpPr>
            <a:spLocks noGrp="1"/>
          </p:cNvSpPr>
          <p:nvPr>
            <p:ph idx="10"/>
          </p:nvPr>
        </p:nvSpPr>
        <p:spPr bwMode="auto">
          <a:xfrm>
            <a:off x="4724400" y="1014413"/>
            <a:ext cx="4114800" cy="5081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858482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DA15210-1E99-4231-A11B-F2ABAE2FBEC0}" type="datetimeFigureOut">
              <a:rPr lang="en-US" smtClean="0"/>
              <a:t>10/6/15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0A4A9A8A-72B3-4AA5-91AF-0C75F29E11FA}" type="slidenum">
              <a:rPr lang="en-US" smtClean="0"/>
              <a:t>‹#›</a:t>
            </a:fld>
            <a:endParaRPr lang="en-US"/>
          </a:p>
        </p:txBody>
      </p:sp>
    </p:spTree>
    <p:extLst>
      <p:ext uri="{BB962C8B-B14F-4D97-AF65-F5344CB8AC3E}">
        <p14:creationId xmlns:p14="http://schemas.microsoft.com/office/powerpoint/2010/main" val="36910295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fld id="{AF96B5B7-BD99-2849-A7DF-3C03A0C2E268}" type="datetime1">
              <a:rPr lang="en-US"/>
              <a:pPr/>
              <a:t>10/6/15</a:t>
            </a:fld>
            <a:endParaRPr lang="en-US"/>
          </a:p>
        </p:txBody>
      </p:sp>
      <p:sp>
        <p:nvSpPr>
          <p:cNvPr id="3"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fld id="{674E93C5-D832-2848-9729-760C4F503CBA}" type="slidenum">
              <a:rPr lang="en-US"/>
              <a:pPr/>
              <a:t>‹#›</a:t>
            </a:fld>
            <a:endParaRPr lang="en-US"/>
          </a:p>
        </p:txBody>
      </p:sp>
    </p:spTree>
    <p:extLst>
      <p:ext uri="{BB962C8B-B14F-4D97-AF65-F5344CB8AC3E}">
        <p14:creationId xmlns:p14="http://schemas.microsoft.com/office/powerpoint/2010/main" val="185205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E4C1C4BE-A92C-0C46-86B4-3C1BF2591475}" type="datetimeFigureOut">
              <a:rPr lang="en-US" smtClean="0"/>
              <a:pPr/>
              <a:t>10/6/15</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3D43F6C1-E97E-7E44-A23B-988443A30170}"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5F4F28C7-05D0-4EEA-94BD-E9F6DD7B7E65}" type="datetimeFigureOut">
              <a:rPr lang="en-US" smtClean="0"/>
              <a:pPr/>
              <a:t>10/6/15</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C4C7760B-6B05-4328-AF15-8C3BEA2D7E24}" type="slidenum">
              <a:rPr lang="en-US" smtClean="0"/>
              <a:pPr/>
              <a:t>‹#›</a:t>
            </a:fld>
            <a:endParaRPr lang="en-US"/>
          </a:p>
        </p:txBody>
      </p:sp>
    </p:spTree>
    <p:extLst>
      <p:ext uri="{BB962C8B-B14F-4D97-AF65-F5344CB8AC3E}">
        <p14:creationId xmlns:p14="http://schemas.microsoft.com/office/powerpoint/2010/main" val="163795001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0" cstate="print"/>
          <a:stretch>
            <a:fillRect/>
          </a:stretch>
        </a:blip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228600" y="152400"/>
            <a:ext cx="6188357" cy="55721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US" dirty="0"/>
          </a:p>
        </p:txBody>
      </p:sp>
      <p:sp>
        <p:nvSpPr>
          <p:cNvPr id="1027" name="Text Placeholder 2"/>
          <p:cNvSpPr>
            <a:spLocks noGrp="1"/>
          </p:cNvSpPr>
          <p:nvPr>
            <p:ph type="body" idx="1"/>
          </p:nvPr>
        </p:nvSpPr>
        <p:spPr bwMode="auto">
          <a:xfrm>
            <a:off x="304800" y="914400"/>
            <a:ext cx="8534399" cy="51816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extBox 11"/>
          <p:cNvSpPr txBox="1"/>
          <p:nvPr/>
        </p:nvSpPr>
        <p:spPr>
          <a:xfrm>
            <a:off x="8424863" y="6400800"/>
            <a:ext cx="566737" cy="246221"/>
          </a:xfrm>
          <a:prstGeom prst="rect">
            <a:avLst/>
          </a:prstGeom>
          <a:noFill/>
        </p:spPr>
        <p:txBody>
          <a:bodyPr>
            <a:prstTxWarp prst="textNoShape">
              <a:avLst/>
            </a:prstTxWarp>
            <a:spAutoFit/>
          </a:bodyPr>
          <a:lstStyle/>
          <a:p>
            <a:pPr defTabSz="457200"/>
            <a:fld id="{A51F6B24-625B-6B48-B1AE-970688573CDB}" type="slidenum">
              <a:rPr lang="en-US" sz="1000">
                <a:solidFill>
                  <a:schemeClr val="bg1"/>
                </a:solidFill>
                <a:latin typeface="Arial Narrow"/>
                <a:cs typeface="Arial Narrow"/>
              </a:rPr>
              <a:pPr defTabSz="457200"/>
              <a:t>‹#›</a:t>
            </a:fld>
            <a:endParaRPr lang="en-US" sz="1000" dirty="0">
              <a:solidFill>
                <a:schemeClr val="bg1"/>
              </a:solidFill>
              <a:latin typeface="Arial Narrow"/>
              <a:cs typeface="Arial Narrow"/>
            </a:endParaRPr>
          </a:p>
        </p:txBody>
      </p:sp>
      <p:sp>
        <p:nvSpPr>
          <p:cNvPr id="7" name="TextBox 6"/>
          <p:cNvSpPr txBox="1"/>
          <p:nvPr userDrawn="1"/>
        </p:nvSpPr>
        <p:spPr>
          <a:xfrm>
            <a:off x="1600200" y="6400800"/>
            <a:ext cx="5943600" cy="246221"/>
          </a:xfrm>
          <a:prstGeom prst="rect">
            <a:avLst/>
          </a:prstGeom>
          <a:noFill/>
        </p:spPr>
        <p:txBody>
          <a:bodyPr wrap="square" rtlCol="0">
            <a:spAutoFit/>
          </a:bodyPr>
          <a:lstStyle/>
          <a:p>
            <a:pPr algn="ctr"/>
            <a:r>
              <a:rPr lang="en-US" sz="1000" baseline="0" dirty="0" smtClean="0">
                <a:solidFill>
                  <a:srgbClr val="FFFFFF"/>
                </a:solidFill>
              </a:rPr>
              <a:t>Data Management Boot Camp • LSST, Princeton, UW • October 5- 7, 2015</a:t>
            </a:r>
            <a:endParaRPr lang="en-US" sz="1000" dirty="0">
              <a:solidFill>
                <a:srgbClr val="FFFFFF"/>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2" r:id="rId2"/>
    <p:sldLayoutId id="2147483664" r:id="rId3"/>
    <p:sldLayoutId id="2147483663" r:id="rId4"/>
    <p:sldLayoutId id="2147483666" r:id="rId5"/>
    <p:sldLayoutId id="2147483667" r:id="rId6"/>
    <p:sldLayoutId id="2147483669" r:id="rId7"/>
    <p:sldLayoutId id="2147483670" r:id="rId8"/>
  </p:sldLayoutIdLst>
  <p:timing>
    <p:tnLst>
      <p:par>
        <p:cTn xmlns:p14="http://schemas.microsoft.com/office/powerpoint/2010/main" id="1" dur="indefinite" restart="never" nodeType="tmRoot"/>
      </p:par>
    </p:tnLst>
  </p:timing>
  <p:txStyles>
    <p:titleStyle>
      <a:lvl1pPr algn="l" defTabSz="457200" rtl="0" eaLnBrk="1" fontAlgn="base" hangingPunct="1">
        <a:spcBef>
          <a:spcPct val="0"/>
        </a:spcBef>
        <a:spcAft>
          <a:spcPct val="0"/>
        </a:spcAft>
        <a:defRPr sz="2400" b="1" kern="1200">
          <a:solidFill>
            <a:srgbClr val="616161"/>
          </a:solidFill>
          <a:latin typeface="+mj-lt"/>
          <a:ea typeface="ＭＳ Ｐゴシック" charset="-128"/>
          <a:cs typeface="ＭＳ Ｐゴシック" charset="-128"/>
        </a:defRPr>
      </a:lvl1pPr>
      <a:lvl2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2pPr>
      <a:lvl3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3pPr>
      <a:lvl4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4pPr>
      <a:lvl5pPr algn="ctr" defTabSz="457200" rtl="0" eaLnBrk="1" fontAlgn="base" hangingPunct="1">
        <a:spcBef>
          <a:spcPct val="0"/>
        </a:spcBef>
        <a:spcAft>
          <a:spcPct val="0"/>
        </a:spcAft>
        <a:defRPr sz="2400">
          <a:solidFill>
            <a:schemeClr val="tx1"/>
          </a:solidFill>
          <a:latin typeface="Calibri" charset="0"/>
          <a:ea typeface="ＭＳ Ｐゴシック" charset="-128"/>
          <a:cs typeface="ＭＳ Ｐゴシック" charset="-128"/>
        </a:defRPr>
      </a:lvl5pPr>
      <a:lvl6pPr marL="4572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eaLnBrk="1" fontAlgn="base" hangingPunct="1">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ＭＳ Ｐゴシック" charset="-128"/>
        </a:defRPr>
      </a:lvl1pPr>
      <a:lvl2pPr marL="742950" indent="-28575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2pPr>
      <a:lvl3pPr marL="1143000" indent="-228600" algn="l" defTabSz="457200" rtl="0" eaLnBrk="1" fontAlgn="base" hangingPunct="1">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1" Type="http://schemas.openxmlformats.org/officeDocument/2006/relationships/hyperlink" Target="https://ls.st/shorten/" TargetMode="External"/><Relationship Id="rId12" Type="http://schemas.openxmlformats.org/officeDocument/2006/relationships/hyperlink" Target="https://plus.google.com/hangouts/_/calendar/cGZ0OGlzc2xjcWNsbDRqYW8wcnFkbXBodmdAZ3JvdXAuY2FsZW5kYXIuZ29vZ2xlLmNvbQ.hj2pa6s7rpco9ostgoig8linds" TargetMode="External"/><Relationship Id="rId13" Type="http://schemas.openxmlformats.org/officeDocument/2006/relationships/hyperlink" Target="https://project.lsst.org" TargetMode="External"/><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hyperlink" Target="https://lists.lsst.org/mailman/listinfo" TargetMode="External"/><Relationship Id="rId4" Type="http://schemas.openxmlformats.org/officeDocument/2006/relationships/hyperlink" Target="https://listserv.lsstcorp.org/mailman/listinfo" TargetMode="External"/><Relationship Id="rId5" Type="http://schemas.openxmlformats.org/officeDocument/2006/relationships/hyperlink" Target="https://www.hipchat.com" TargetMode="External"/><Relationship Id="rId6" Type="http://schemas.openxmlformats.org/officeDocument/2006/relationships/hyperlink" Target="https://community.lsst.org/top" TargetMode="External"/><Relationship Id="rId7" Type="http://schemas.openxmlformats.org/officeDocument/2006/relationships/hyperlink" Target="https://confluence.lsstcorp.org/dashboard.action" TargetMode="External"/><Relationship Id="rId8" Type="http://schemas.openxmlformats.org/officeDocument/2006/relationships/hyperlink" Target="https://jira.lsstcorp.org/secure/Dashboard.jspa" TargetMode="External"/><Relationship Id="rId9" Type="http://schemas.openxmlformats.org/officeDocument/2006/relationships/hyperlink" Target="https://bluejeans.com/" TargetMode="External"/><Relationship Id="rId10" Type="http://schemas.openxmlformats.org/officeDocument/2006/relationships/hyperlink" Target="http://www.gotomeeting.co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confluence.lsstcorp.org/display/LDMDG/Discussion+and+Decision+Making+Proc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17.xml.rels><?xml version="1.0" encoding="UTF-8" standalone="yes"?>
<Relationships xmlns="http://schemas.openxmlformats.org/package/2006/relationships"><Relationship Id="rId3" Type="http://schemas.openxmlformats.org/officeDocument/2006/relationships/hyperlink" Target="https://docushare.lsstcorp.org/docushare/dsweb/View/Collection-2808" TargetMode="External"/><Relationship Id="rId4" Type="http://schemas.openxmlformats.org/officeDocument/2006/relationships/hyperlink" Target="https://docushare.lsstcorp.org/docushare/dsweb/View/Collection-2807" TargetMode="External"/><Relationship Id="rId5" Type="http://schemas.openxmlformats.org/officeDocument/2006/relationships/hyperlink" Target="https://docushare.lsstcorp.org/docushare/dsweb/View/Collection-3826" TargetMode="External"/><Relationship Id="rId6" Type="http://schemas.openxmlformats.org/officeDocument/2006/relationships/hyperlink" Target="https://docushare.lsstcorp.org/docushare/dsweb/View/Collection-2511" TargetMode="External"/><Relationship Id="rId7" Type="http://schemas.openxmlformats.org/officeDocument/2006/relationships/hyperlink" Target="https://docushare.lsstcorp.org/docushare/dsweb/View/Collection-221" TargetMode="External"/><Relationship Id="rId1" Type="http://schemas.openxmlformats.org/officeDocument/2006/relationships/slideLayout" Target="../slideLayouts/slideLayout5.xml"/><Relationship Id="rId2" Type="http://schemas.openxmlformats.org/officeDocument/2006/relationships/hyperlink" Target="https://docushare.lsstcorp.org/docushare/dsweb/HomePag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ushare.lsstcorp.org/docushare/dsweb/Get/LDM-294/LDM-294%20DM%20Org%20and%20Charter%2020150311.doc"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ushare.lsstcorp.org/docushare/dsweb/Get/LDM-294/LDM-294%20DM%20Org%20and%20Charter%2020150311.doc"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emf"/><Relationship Id="rId9" Type="http://schemas.openxmlformats.org/officeDocument/2006/relationships/image" Target="../media/image12.emf"/><Relationship Id="rId10" Type="http://schemas.openxmlformats.org/officeDocument/2006/relationships/hyperlink" Target="https://confluence.lsstcorp.org/display/DM/The+Team" TargetMode="External"/><Relationship Id="rId11"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image" Target="../media/image5.jpeg"/></Relationships>
</file>

<file path=ppt/slides/_rels/slide5.xml.rels><?xml version="1.0" encoding="UTF-8" standalone="yes"?>
<Relationships xmlns="http://schemas.openxmlformats.org/package/2006/relationships"><Relationship Id="rId11" Type="http://schemas.openxmlformats.org/officeDocument/2006/relationships/image" Target="../media/image22.png"/><Relationship Id="rId12" Type="http://schemas.openxmlformats.org/officeDocument/2006/relationships/image" Target="../media/image23.png"/><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8" Type="http://schemas.openxmlformats.org/officeDocument/2006/relationships/image" Target="../media/image19.png"/><Relationship Id="rId9" Type="http://schemas.openxmlformats.org/officeDocument/2006/relationships/image" Target="../media/image20.png"/><Relationship Id="rId10" Type="http://schemas.openxmlformats.org/officeDocument/2006/relationships/image" Target="../media/image2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hyperlink" Target="https://docushare.lsstcorp.org/docushare/dsweb/Get/LDM-294/LDM-294%20DM%20Org%20and%20Charter%2020150311.doc"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09600"/>
            <a:ext cx="7543800" cy="2743200"/>
          </a:xfrm>
        </p:spPr>
        <p:txBody>
          <a:bodyPr>
            <a:noAutofit/>
          </a:bodyPr>
          <a:lstStyle/>
          <a:p>
            <a:pPr algn="l"/>
            <a:r>
              <a:rPr lang="en-US" sz="2800" dirty="0"/>
              <a:t>LSST Data Management</a:t>
            </a:r>
            <a:br>
              <a:rPr lang="en-US" sz="2800" dirty="0"/>
            </a:br>
            <a:r>
              <a:rPr lang="en-US" sz="2800" dirty="0"/>
              <a:t>Organization and Communications</a:t>
            </a:r>
            <a:r>
              <a:rPr lang="en-US" dirty="0" smtClean="0">
                <a:solidFill>
                  <a:srgbClr val="616161"/>
                </a:solidFill>
              </a:rPr>
              <a:t/>
            </a:r>
            <a:br>
              <a:rPr lang="en-US" dirty="0" smtClean="0">
                <a:solidFill>
                  <a:srgbClr val="616161"/>
                </a:solidFill>
              </a:rPr>
            </a:br>
            <a:r>
              <a:rPr lang="en-US" sz="2800" dirty="0"/>
              <a:t>Jeffrey Kantor</a:t>
            </a:r>
            <a:br>
              <a:rPr lang="en-US" sz="2800" dirty="0"/>
            </a:br>
            <a:r>
              <a:rPr lang="en-US" sz="2000" dirty="0"/>
              <a:t>DM Project Manager</a:t>
            </a:r>
            <a:r>
              <a:rPr lang="en-US" sz="2400" b="1" dirty="0" smtClean="0">
                <a:solidFill>
                  <a:srgbClr val="616161"/>
                </a:solidFill>
              </a:rPr>
              <a:t/>
            </a:r>
            <a:br>
              <a:rPr lang="en-US" sz="2400" b="1" dirty="0" smtClean="0">
                <a:solidFill>
                  <a:srgbClr val="616161"/>
                </a:solidFill>
              </a:rPr>
            </a:br>
            <a:r>
              <a:rPr lang="en-US" sz="2400" b="1" dirty="0" smtClean="0">
                <a:solidFill>
                  <a:srgbClr val="616161"/>
                </a:solidFill>
              </a:rPr>
              <a:t/>
            </a:r>
            <a:br>
              <a:rPr lang="en-US" sz="2400" b="1" dirty="0" smtClean="0">
                <a:solidFill>
                  <a:srgbClr val="616161"/>
                </a:solidFill>
              </a:rPr>
            </a:br>
            <a:r>
              <a:rPr lang="en-US" sz="1800" b="1" dirty="0" smtClean="0">
                <a:solidFill>
                  <a:srgbClr val="616161"/>
                </a:solidFill>
              </a:rPr>
              <a:t>October 6, 2015</a:t>
            </a:r>
            <a:endParaRPr lang="en-US" sz="1800" b="1" dirty="0">
              <a:solidFill>
                <a:srgbClr val="616161"/>
              </a:solidFill>
            </a:endParaRPr>
          </a:p>
        </p:txBody>
      </p:sp>
      <p:sp>
        <p:nvSpPr>
          <p:cNvPr id="3" name="TextBox 2"/>
          <p:cNvSpPr txBox="1"/>
          <p:nvPr/>
        </p:nvSpPr>
        <p:spPr>
          <a:xfrm>
            <a:off x="1600200" y="6096000"/>
            <a:ext cx="3581400" cy="553998"/>
          </a:xfrm>
          <a:prstGeom prst="rect">
            <a:avLst/>
          </a:prstGeom>
          <a:noFill/>
        </p:spPr>
        <p:txBody>
          <a:bodyPr wrap="square" rtlCol="0">
            <a:spAutoFit/>
          </a:bodyPr>
          <a:lstStyle/>
          <a:p>
            <a:r>
              <a:rPr lang="en-US" dirty="0" smtClean="0">
                <a:solidFill>
                  <a:schemeClr val="tx1">
                    <a:lumMod val="65000"/>
                    <a:lumOff val="35000"/>
                  </a:schemeClr>
                </a:solidFill>
              </a:rPr>
              <a:t>Data Management Boot Camp</a:t>
            </a:r>
          </a:p>
          <a:p>
            <a:r>
              <a:rPr lang="en-US" sz="1200" dirty="0" smtClean="0">
                <a:solidFill>
                  <a:schemeClr val="tx1">
                    <a:lumMod val="65000"/>
                    <a:lumOff val="35000"/>
                  </a:schemeClr>
                </a:solidFill>
              </a:rPr>
              <a:t>October 5 – 7, 2015| LSST, Princeton, UW</a:t>
            </a:r>
            <a:endParaRPr lang="en-US" sz="1200" dirty="0">
              <a:solidFill>
                <a:schemeClr val="tx1">
                  <a:lumMod val="65000"/>
                  <a:lumOff val="3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199" y="2286001"/>
            <a:ext cx="8229601" cy="1371600"/>
          </a:xfrm>
        </p:spPr>
        <p:txBody>
          <a:bodyPr/>
          <a:lstStyle/>
          <a:p>
            <a:pPr marL="0" indent="0" algn="ctr">
              <a:buNone/>
            </a:pPr>
            <a:r>
              <a:rPr lang="en-US" sz="4800" dirty="0" smtClean="0"/>
              <a:t>Communications</a:t>
            </a:r>
            <a:endParaRPr lang="en-US" sz="4800" dirty="0"/>
          </a:p>
        </p:txBody>
      </p:sp>
    </p:spTree>
    <p:extLst>
      <p:ext uri="{BB962C8B-B14F-4D97-AF65-F5344CB8AC3E}">
        <p14:creationId xmlns:p14="http://schemas.microsoft.com/office/powerpoint/2010/main" val="366353425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Regularly Scheduled Meetings	</a:t>
            </a:r>
            <a:endParaRPr lang="en-US" dirty="0"/>
          </a:p>
        </p:txBody>
      </p:sp>
      <p:sp>
        <p:nvSpPr>
          <p:cNvPr id="3" name="Content Placeholder 2"/>
          <p:cNvSpPr>
            <a:spLocks noGrp="1"/>
          </p:cNvSpPr>
          <p:nvPr>
            <p:ph idx="1"/>
          </p:nvPr>
        </p:nvSpPr>
        <p:spPr>
          <a:xfrm>
            <a:off x="304800" y="914400"/>
            <a:ext cx="8534399" cy="5410200"/>
          </a:xfrm>
        </p:spPr>
        <p:txBody>
          <a:bodyPr/>
          <a:lstStyle/>
          <a:p>
            <a:pPr>
              <a:buFont typeface="Arial"/>
              <a:buChar char="•"/>
            </a:pPr>
            <a:r>
              <a:rPr lang="en-US" sz="2000" dirty="0" smtClean="0">
                <a:latin typeface="Trebuchet MS" charset="0"/>
                <a:ea typeface="ＭＳ Ｐゴシック" charset="0"/>
                <a:cs typeface="ＭＳ Ｐゴシック" charset="0"/>
              </a:rPr>
              <a:t>Online Meetings</a:t>
            </a:r>
          </a:p>
          <a:p>
            <a:pPr lvl="1">
              <a:buFont typeface="Arial"/>
              <a:buChar char="•"/>
            </a:pPr>
            <a:r>
              <a:rPr lang="en-US" sz="2000" dirty="0" smtClean="0">
                <a:latin typeface="Trebuchet MS" charset="0"/>
                <a:ea typeface="ＭＳ Ｐゴシック" charset="0"/>
                <a:cs typeface="ＭＳ Ｐゴシック" charset="0"/>
              </a:rPr>
              <a:t>Internal Team Meetings (e.g. SAT, DMLT, TCT, WGs)</a:t>
            </a:r>
          </a:p>
          <a:p>
            <a:pPr lvl="1">
              <a:buFont typeface="Arial"/>
              <a:buChar char="•"/>
            </a:pPr>
            <a:r>
              <a:rPr lang="en-US" sz="2000" dirty="0" smtClean="0">
                <a:latin typeface="Trebuchet MS" charset="0"/>
                <a:ea typeface="ＭＳ Ｐゴシック" charset="0"/>
                <a:cs typeface="ＭＳ Ｐゴシック" charset="0"/>
              </a:rPr>
              <a:t>WBS Oriented Meetings (e.g. SUI, Infrastructure, …)</a:t>
            </a:r>
            <a:endParaRPr lang="en-US" sz="2000" dirty="0">
              <a:latin typeface="Trebuchet MS" charset="0"/>
              <a:ea typeface="ＭＳ Ｐゴシック" charset="0"/>
              <a:cs typeface="ＭＳ Ｐゴシック" charset="0"/>
            </a:endParaRPr>
          </a:p>
          <a:p>
            <a:pPr lvl="1">
              <a:buFont typeface="Arial"/>
              <a:buChar char="•"/>
            </a:pPr>
            <a:r>
              <a:rPr lang="en-US" sz="2000" dirty="0" smtClean="0">
                <a:latin typeface="Trebuchet MS" charset="0"/>
                <a:ea typeface="ＭＳ Ｐゴシック" charset="0"/>
                <a:cs typeface="ＭＳ Ｐゴシック" charset="0"/>
              </a:rPr>
              <a:t>Technical Coordination Meetings (e.g. Coordination Stand-ups)</a:t>
            </a:r>
            <a:endParaRPr lang="en-US" sz="2000" dirty="0">
              <a:latin typeface="Trebuchet MS" charset="0"/>
              <a:ea typeface="ＭＳ Ｐゴシック" charset="0"/>
              <a:cs typeface="ＭＳ Ｐゴシック" charset="0"/>
            </a:endParaRPr>
          </a:p>
          <a:p>
            <a:pPr>
              <a:buFont typeface="Arial"/>
              <a:buChar char="•"/>
            </a:pPr>
            <a:r>
              <a:rPr lang="en-US" sz="2000" dirty="0" smtClean="0">
                <a:latin typeface="Trebuchet MS" charset="0"/>
                <a:ea typeface="ＭＳ Ｐゴシック" charset="0"/>
                <a:cs typeface="ＭＳ Ｐゴシック" charset="0"/>
              </a:rPr>
              <a:t>Face to Face Meetings</a:t>
            </a:r>
          </a:p>
          <a:p>
            <a:pPr lvl="1">
              <a:buFont typeface="Arial"/>
              <a:buChar char="•"/>
            </a:pPr>
            <a:r>
              <a:rPr lang="en-US" sz="2000" dirty="0" smtClean="0">
                <a:latin typeface="Trebuchet MS" charset="0"/>
                <a:ea typeface="ＭＳ Ｐゴシック" charset="0"/>
                <a:cs typeface="ＭＳ Ｐゴシック" charset="0"/>
              </a:rPr>
              <a:t>Entire </a:t>
            </a:r>
            <a:r>
              <a:rPr lang="en-US" sz="2000" dirty="0">
                <a:latin typeface="Trebuchet MS" charset="0"/>
                <a:ea typeface="ＭＳ Ｐゴシック" charset="0"/>
                <a:cs typeface="ＭＳ Ｐゴシック" charset="0"/>
              </a:rPr>
              <a:t>DM </a:t>
            </a:r>
            <a:r>
              <a:rPr lang="en-US" sz="2000" dirty="0" smtClean="0">
                <a:latin typeface="Trebuchet MS" charset="0"/>
                <a:ea typeface="ＭＳ Ｐゴシック" charset="0"/>
                <a:cs typeface="ＭＳ Ｐゴシック" charset="0"/>
              </a:rPr>
              <a:t>Team</a:t>
            </a:r>
          </a:p>
          <a:p>
            <a:pPr lvl="2">
              <a:buFont typeface="Arial"/>
              <a:buChar char="•"/>
            </a:pPr>
            <a:r>
              <a:rPr lang="en-US" sz="2000" dirty="0" smtClean="0">
                <a:latin typeface="Trebuchet MS" charset="0"/>
                <a:ea typeface="ＭＳ Ｐゴシック" charset="0"/>
                <a:cs typeface="ＭＳ Ｐゴシック" charset="0"/>
              </a:rPr>
              <a:t>LSST </a:t>
            </a:r>
            <a:r>
              <a:rPr lang="en-US" sz="2000" dirty="0">
                <a:latin typeface="Trebuchet MS" charset="0"/>
                <a:ea typeface="ＭＳ Ｐゴシック" charset="0"/>
                <a:cs typeface="ＭＳ Ｐゴシック" charset="0"/>
              </a:rPr>
              <a:t>Project and Community </a:t>
            </a:r>
            <a:r>
              <a:rPr lang="en-US" sz="2000" dirty="0" smtClean="0">
                <a:latin typeface="Trebuchet MS" charset="0"/>
                <a:ea typeface="ＭＳ Ｐゴシック" charset="0"/>
                <a:cs typeface="ＭＳ Ｐゴシック" charset="0"/>
              </a:rPr>
              <a:t>Workshop in August, location varies</a:t>
            </a:r>
          </a:p>
          <a:p>
            <a:pPr lvl="2">
              <a:buFont typeface="Arial"/>
              <a:buChar char="•"/>
            </a:pPr>
            <a:r>
              <a:rPr lang="en-US" sz="2000" dirty="0">
                <a:latin typeface="Trebuchet MS" charset="0"/>
                <a:ea typeface="ＭＳ Ｐゴシック" charset="0"/>
                <a:cs typeface="ＭＳ Ｐゴシック" charset="0"/>
              </a:rPr>
              <a:t>A</a:t>
            </a:r>
            <a:r>
              <a:rPr lang="en-US" sz="2000" dirty="0" smtClean="0">
                <a:latin typeface="Trebuchet MS" charset="0"/>
                <a:ea typeface="ＭＳ Ｐゴシック" charset="0"/>
                <a:cs typeface="ＭＳ Ｐゴシック" charset="0"/>
              </a:rPr>
              <a:t>nnual DM All Hands Meeting in February, location varies</a:t>
            </a:r>
          </a:p>
          <a:p>
            <a:pPr lvl="1">
              <a:buFont typeface="Arial"/>
              <a:buChar char="•"/>
            </a:pPr>
            <a:r>
              <a:rPr lang="en-US" sz="2000" dirty="0">
                <a:latin typeface="Trebuchet MS" charset="0"/>
                <a:ea typeface="ＭＳ Ｐゴシック" charset="0"/>
                <a:cs typeface="ＭＳ Ｐゴシック" charset="0"/>
              </a:rPr>
              <a:t>DM Leadership Team</a:t>
            </a:r>
          </a:p>
          <a:p>
            <a:pPr lvl="2">
              <a:buFont typeface="Arial"/>
              <a:buChar char="•"/>
            </a:pPr>
            <a:r>
              <a:rPr lang="en-US" sz="2000" dirty="0" smtClean="0">
                <a:latin typeface="Trebuchet MS" charset="0"/>
                <a:ea typeface="ＭＳ Ｐゴシック" charset="0"/>
                <a:cs typeface="ＭＳ Ｐゴシック" charset="0"/>
              </a:rPr>
              <a:t>At DM Team Meetings plus in October/November, May/June, location varies</a:t>
            </a:r>
            <a:endParaRPr lang="en-US" sz="2000" dirty="0">
              <a:latin typeface="Trebuchet MS" charset="0"/>
              <a:ea typeface="ＭＳ Ｐゴシック" charset="0"/>
              <a:cs typeface="ＭＳ Ｐゴシック" charset="0"/>
            </a:endParaRPr>
          </a:p>
          <a:p>
            <a:pPr marL="65088" lvl="1" indent="0">
              <a:buNone/>
            </a:pPr>
            <a:r>
              <a:rPr lang="en-US" sz="2000" dirty="0" smtClean="0">
                <a:latin typeface="Trebuchet MS" charset="0"/>
                <a:ea typeface="ＭＳ Ｐゴシック" charset="0"/>
                <a:cs typeface="ＭＳ Ｐゴシック" charset="0"/>
              </a:rPr>
              <a:t>DM Meetings </a:t>
            </a:r>
            <a:r>
              <a:rPr lang="en-US" sz="2000" dirty="0" err="1" smtClean="0">
                <a:latin typeface="Trebuchet MS" charset="0"/>
                <a:ea typeface="ＭＳ Ｐゴシック" charset="0"/>
                <a:cs typeface="ＭＳ Ｐゴシック" charset="0"/>
              </a:rPr>
              <a:t>google</a:t>
            </a:r>
            <a:r>
              <a:rPr lang="en-US" sz="2000" dirty="0" smtClean="0">
                <a:latin typeface="Trebuchet MS" charset="0"/>
                <a:ea typeface="ＭＳ Ｐゴシック" charset="0"/>
                <a:cs typeface="ＭＳ Ｐゴシック" charset="0"/>
              </a:rPr>
              <a:t> </a:t>
            </a:r>
            <a:r>
              <a:rPr lang="en-US" sz="2000" dirty="0" smtClean="0">
                <a:latin typeface="Trebuchet MS" charset="0"/>
                <a:ea typeface="ＭＳ Ｐゴシック" charset="0"/>
                <a:cs typeface="ＭＳ Ｐゴシック" charset="0"/>
              </a:rPr>
              <a:t>calendar</a:t>
            </a:r>
            <a:endParaRPr lang="en-US" sz="2000" dirty="0" smtClean="0">
              <a:latin typeface="Trebuchet MS" charset="0"/>
              <a:ea typeface="ＭＳ Ｐゴシック" charset="0"/>
              <a:cs typeface="ＭＳ Ｐゴシック" charset="0"/>
            </a:endParaRPr>
          </a:p>
          <a:p>
            <a:pPr marL="65088" lvl="1" indent="0">
              <a:buNone/>
            </a:pPr>
            <a:r>
              <a:rPr lang="en-US" sz="2000" dirty="0" smtClean="0">
                <a:latin typeface="Trebuchet MS" charset="0"/>
                <a:ea typeface="ＭＳ Ｐゴシック" charset="0"/>
                <a:cs typeface="ＭＳ Ｐゴシック" charset="0"/>
              </a:rPr>
              <a:t>DM Travel </a:t>
            </a:r>
            <a:r>
              <a:rPr lang="en-US" sz="2000" dirty="0" err="1" smtClean="0">
                <a:latin typeface="Trebuchet MS" charset="0"/>
                <a:ea typeface="ＭＳ Ｐゴシック" charset="0"/>
                <a:cs typeface="ＭＳ Ｐゴシック" charset="0"/>
              </a:rPr>
              <a:t>google</a:t>
            </a:r>
            <a:r>
              <a:rPr lang="en-US" sz="2000" dirty="0" smtClean="0">
                <a:latin typeface="Trebuchet MS" charset="0"/>
                <a:ea typeface="ＭＳ Ｐゴシック" charset="0"/>
                <a:cs typeface="ＭＳ Ｐゴシック" charset="0"/>
              </a:rPr>
              <a:t> calendar</a:t>
            </a:r>
            <a:endParaRPr lang="en-US" sz="2000" dirty="0">
              <a:latin typeface="Trebuchet MS" charset="0"/>
              <a:ea typeface="ＭＳ Ｐゴシック" charset="0"/>
              <a:cs typeface="ＭＳ Ｐゴシック" charset="0"/>
            </a:endParaRPr>
          </a:p>
          <a:p>
            <a:endParaRPr lang="en-US" dirty="0"/>
          </a:p>
        </p:txBody>
      </p:sp>
    </p:spTree>
    <p:extLst>
      <p:ext uri="{BB962C8B-B14F-4D97-AF65-F5344CB8AC3E}">
        <p14:creationId xmlns:p14="http://schemas.microsoft.com/office/powerpoint/2010/main" val="19161053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Collaboration Tools</a:t>
            </a:r>
            <a:endParaRPr lang="en-US" dirty="0"/>
          </a:p>
        </p:txBody>
      </p:sp>
      <p:sp>
        <p:nvSpPr>
          <p:cNvPr id="3" name="Content Placeholder 2"/>
          <p:cNvSpPr>
            <a:spLocks noGrp="1"/>
          </p:cNvSpPr>
          <p:nvPr>
            <p:ph idx="1"/>
          </p:nvPr>
        </p:nvSpPr>
        <p:spPr>
          <a:xfrm>
            <a:off x="457200" y="762000"/>
            <a:ext cx="8229601" cy="5638800"/>
          </a:xfrm>
        </p:spPr>
        <p:txBody>
          <a:bodyPr/>
          <a:lstStyle/>
          <a:p>
            <a:pPr>
              <a:buFont typeface="Arial"/>
              <a:buChar char="•"/>
            </a:pPr>
            <a:r>
              <a:rPr lang="en-US" dirty="0" smtClean="0"/>
              <a:t>Mailing lists (</a:t>
            </a:r>
            <a:r>
              <a:rPr lang="en-US" dirty="0" err="1" smtClean="0">
                <a:hlinkClick r:id="rId3"/>
              </a:rPr>
              <a:t>lists.lsst.org</a:t>
            </a:r>
            <a:r>
              <a:rPr lang="en-US" dirty="0" smtClean="0"/>
              <a:t>, </a:t>
            </a:r>
            <a:r>
              <a:rPr lang="en-US" dirty="0" err="1" smtClean="0">
                <a:hlinkClick r:id="rId4"/>
              </a:rPr>
              <a:t>listserv.lsstcorp.org</a:t>
            </a:r>
            <a:r>
              <a:rPr lang="en-US" dirty="0" smtClean="0"/>
              <a:t>)</a:t>
            </a:r>
          </a:p>
          <a:p>
            <a:pPr>
              <a:buFont typeface="Arial"/>
              <a:buChar char="•"/>
            </a:pPr>
            <a:r>
              <a:rPr lang="en-US" dirty="0" err="1" smtClean="0"/>
              <a:t>Hipchat</a:t>
            </a:r>
            <a:r>
              <a:rPr lang="en-US" dirty="0" smtClean="0"/>
              <a:t> (</a:t>
            </a:r>
            <a:r>
              <a:rPr lang="en-US" dirty="0" err="1" smtClean="0">
                <a:hlinkClick r:id="rId5"/>
              </a:rPr>
              <a:t>hipchat.com</a:t>
            </a:r>
            <a:r>
              <a:rPr lang="en-US" dirty="0" smtClean="0"/>
              <a:t>)</a:t>
            </a:r>
          </a:p>
          <a:p>
            <a:pPr>
              <a:buFont typeface="Arial"/>
              <a:buChar char="•"/>
            </a:pPr>
            <a:r>
              <a:rPr lang="en-US" dirty="0" smtClean="0"/>
              <a:t>Discourse (</a:t>
            </a:r>
            <a:r>
              <a:rPr lang="en-US" dirty="0" err="1" smtClean="0">
                <a:hlinkClick r:id="rId6"/>
              </a:rPr>
              <a:t>community.lsst.org</a:t>
            </a:r>
            <a:r>
              <a:rPr lang="en-US" dirty="0" smtClean="0"/>
              <a:t>)</a:t>
            </a:r>
          </a:p>
          <a:p>
            <a:pPr>
              <a:buFont typeface="Arial"/>
              <a:buChar char="•"/>
            </a:pPr>
            <a:r>
              <a:rPr lang="en-US" dirty="0" smtClean="0"/>
              <a:t>Confluence (</a:t>
            </a:r>
            <a:r>
              <a:rPr lang="en-US" dirty="0" smtClean="0">
                <a:hlinkClick r:id="rId7"/>
              </a:rPr>
              <a:t>confluence.lsstcorp.org</a:t>
            </a:r>
            <a:r>
              <a:rPr lang="en-US" dirty="0" smtClean="0"/>
              <a:t>)</a:t>
            </a:r>
          </a:p>
          <a:p>
            <a:pPr>
              <a:buFont typeface="Arial"/>
              <a:buChar char="•"/>
            </a:pPr>
            <a:r>
              <a:rPr lang="en-US" dirty="0" smtClean="0"/>
              <a:t>JIRA (</a:t>
            </a:r>
            <a:r>
              <a:rPr lang="en-US" dirty="0" err="1" smtClean="0">
                <a:hlinkClick r:id="rId8"/>
              </a:rPr>
              <a:t>jira.lsstcorp.org</a:t>
            </a:r>
            <a:r>
              <a:rPr lang="en-US" dirty="0" smtClean="0"/>
              <a:t>)</a:t>
            </a:r>
          </a:p>
          <a:p>
            <a:pPr>
              <a:buFont typeface="Arial"/>
              <a:buChar char="•"/>
            </a:pPr>
            <a:r>
              <a:rPr lang="en-US" dirty="0" err="1" smtClean="0"/>
              <a:t>Bluejeans</a:t>
            </a:r>
            <a:r>
              <a:rPr lang="en-US" dirty="0" smtClean="0"/>
              <a:t> (</a:t>
            </a:r>
            <a:r>
              <a:rPr lang="en-US" dirty="0" err="1" smtClean="0">
                <a:hlinkClick r:id="rId9"/>
              </a:rPr>
              <a:t>bluejeans.com</a:t>
            </a:r>
            <a:r>
              <a:rPr lang="en-US" dirty="0" smtClean="0"/>
              <a:t>)</a:t>
            </a:r>
          </a:p>
          <a:p>
            <a:pPr>
              <a:buFont typeface="Arial"/>
              <a:buChar char="•"/>
            </a:pPr>
            <a:r>
              <a:rPr lang="en-US" dirty="0" err="1" smtClean="0"/>
              <a:t>GoToMeeting</a:t>
            </a:r>
            <a:r>
              <a:rPr lang="en-US" dirty="0" smtClean="0"/>
              <a:t> (</a:t>
            </a:r>
            <a:r>
              <a:rPr lang="en-US" dirty="0" smtClean="0">
                <a:hlinkClick r:id="rId10"/>
              </a:rPr>
              <a:t>gotomeeting.com</a:t>
            </a:r>
            <a:r>
              <a:rPr lang="en-US" dirty="0" smtClean="0"/>
              <a:t>)</a:t>
            </a:r>
          </a:p>
          <a:p>
            <a:pPr>
              <a:buFont typeface="Arial"/>
              <a:buChar char="•"/>
            </a:pPr>
            <a:r>
              <a:rPr lang="en-US" dirty="0" smtClean="0"/>
              <a:t>URL </a:t>
            </a:r>
            <a:r>
              <a:rPr lang="en-US" dirty="0" err="1" smtClean="0"/>
              <a:t>shortener</a:t>
            </a:r>
            <a:r>
              <a:rPr lang="en-US" dirty="0" smtClean="0"/>
              <a:t> (</a:t>
            </a:r>
            <a:r>
              <a:rPr lang="en-US" dirty="0" smtClean="0">
                <a:hlinkClick r:id="rId11"/>
              </a:rPr>
              <a:t>ls.st</a:t>
            </a:r>
            <a:r>
              <a:rPr lang="en-US" dirty="0" smtClean="0"/>
              <a:t>)</a:t>
            </a:r>
          </a:p>
          <a:p>
            <a:pPr>
              <a:buFont typeface="Arial"/>
              <a:buChar char="•"/>
            </a:pPr>
            <a:r>
              <a:rPr lang="en-US" dirty="0" err="1"/>
              <a:t>g</a:t>
            </a:r>
            <a:r>
              <a:rPr lang="en-US" dirty="0" err="1" smtClean="0"/>
              <a:t>oogle</a:t>
            </a:r>
            <a:r>
              <a:rPr lang="en-US" dirty="0" smtClean="0"/>
              <a:t> hangouts (</a:t>
            </a:r>
            <a:r>
              <a:rPr lang="en-US" dirty="0" smtClean="0">
                <a:hlinkClick r:id="rId12"/>
              </a:rPr>
              <a:t>ls.st/sup</a:t>
            </a:r>
            <a:r>
              <a:rPr lang="en-US" dirty="0" smtClean="0"/>
              <a:t>, …)</a:t>
            </a:r>
          </a:p>
          <a:p>
            <a:pPr>
              <a:buFont typeface="Arial"/>
              <a:buChar char="•"/>
            </a:pPr>
            <a:r>
              <a:rPr lang="en-US" dirty="0" smtClean="0"/>
              <a:t>American </a:t>
            </a:r>
            <a:r>
              <a:rPr lang="en-US" dirty="0" err="1" smtClean="0"/>
              <a:t>Teleconnect</a:t>
            </a:r>
            <a:r>
              <a:rPr lang="en-US" dirty="0" smtClean="0"/>
              <a:t> Lines (866 330 1200, passcode xxx)</a:t>
            </a:r>
          </a:p>
          <a:p>
            <a:pPr>
              <a:buFont typeface="Arial"/>
              <a:buChar char="•"/>
            </a:pPr>
            <a:r>
              <a:rPr lang="en-US" dirty="0">
                <a:hlinkClick r:id="rId13"/>
              </a:rPr>
              <a:t>p</a:t>
            </a:r>
            <a:r>
              <a:rPr lang="en-US" dirty="0" smtClean="0">
                <a:hlinkClick r:id="rId13"/>
              </a:rPr>
              <a:t>roject.lsst.org</a:t>
            </a:r>
            <a:r>
              <a:rPr lang="en-US" dirty="0" smtClean="0"/>
              <a:t> </a:t>
            </a:r>
          </a:p>
          <a:p>
            <a:pPr lvl="1"/>
            <a:r>
              <a:rPr lang="en-US" sz="1800" dirty="0" smtClean="0"/>
              <a:t>Travel, Contacts, Calendars, Interactions, Risk Management, …</a:t>
            </a:r>
            <a:endParaRPr lang="en-US" sz="1800" dirty="0"/>
          </a:p>
          <a:p>
            <a:pPr lvl="1"/>
            <a:endParaRPr lang="en-US" sz="1800" dirty="0"/>
          </a:p>
        </p:txBody>
      </p:sp>
    </p:spTree>
    <p:extLst>
      <p:ext uri="{BB962C8B-B14F-4D97-AF65-F5344CB8AC3E}">
        <p14:creationId xmlns:p14="http://schemas.microsoft.com/office/powerpoint/2010/main" val="287141628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Management Planning Process/Levels</a:t>
            </a:r>
            <a:endParaRPr lang="en-US" dirty="0"/>
          </a:p>
        </p:txBody>
      </p:sp>
      <p:sp>
        <p:nvSpPr>
          <p:cNvPr id="5" name="Line Callout 1 (Accent Bar) 4"/>
          <p:cNvSpPr/>
          <p:nvPr/>
        </p:nvSpPr>
        <p:spPr>
          <a:xfrm>
            <a:off x="4874144" y="5105400"/>
            <a:ext cx="3507856" cy="1219200"/>
          </a:xfrm>
          <a:prstGeom prst="accentCallout1">
            <a:avLst>
              <a:gd name="adj1" fmla="val 18750"/>
              <a:gd name="adj2" fmla="val -8333"/>
              <a:gd name="adj3" fmla="val 57765"/>
              <a:gd name="adj4" fmla="val -39452"/>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itchFamily="34" charset="0"/>
              <a:buChar char="•"/>
            </a:pPr>
            <a:r>
              <a:rPr lang="en-US" sz="1200" dirty="0" smtClean="0"/>
              <a:t>Detailed 6-month plan</a:t>
            </a:r>
          </a:p>
          <a:p>
            <a:pPr marL="171450" indent="-171450">
              <a:buFont typeface="Arial" pitchFamily="34" charset="0"/>
              <a:buChar char="•"/>
            </a:pPr>
            <a:r>
              <a:rPr lang="en-US" sz="1200" dirty="0" smtClean="0"/>
              <a:t>Developed from Agile Process (Epics, Stories)</a:t>
            </a:r>
          </a:p>
          <a:p>
            <a:pPr marL="171450" indent="-171450">
              <a:buFont typeface="Arial" pitchFamily="34" charset="0"/>
              <a:buChar char="•"/>
            </a:pPr>
            <a:r>
              <a:rPr lang="en-US" sz="1200" dirty="0" smtClean="0"/>
              <a:t>Individual resource assignments</a:t>
            </a:r>
          </a:p>
          <a:p>
            <a:pPr marL="171450" indent="-171450">
              <a:buFont typeface="Arial" pitchFamily="34" charset="0"/>
              <a:buChar char="•"/>
            </a:pPr>
            <a:r>
              <a:rPr lang="en-US" sz="1200" dirty="0" smtClean="0"/>
              <a:t>~100 activities per cycle</a:t>
            </a:r>
          </a:p>
          <a:p>
            <a:pPr marL="171450" indent="-171450">
              <a:buFont typeface="Arial" pitchFamily="34" charset="0"/>
              <a:buChar char="•"/>
            </a:pPr>
            <a:r>
              <a:rPr lang="en-US" sz="1200" dirty="0" smtClean="0"/>
              <a:t>Granularity of activities:  1 – 3 months</a:t>
            </a:r>
          </a:p>
          <a:p>
            <a:pPr marL="171450" indent="-171450">
              <a:buFont typeface="Arial" pitchFamily="34" charset="0"/>
              <a:buChar char="•"/>
            </a:pPr>
            <a:r>
              <a:rPr lang="en-US" sz="1200" dirty="0" smtClean="0"/>
              <a:t>Granularity of steps within activities: 2 – 20 days</a:t>
            </a:r>
          </a:p>
        </p:txBody>
      </p:sp>
      <p:sp>
        <p:nvSpPr>
          <p:cNvPr id="6" name="Down Arrow 5"/>
          <p:cNvSpPr/>
          <p:nvPr/>
        </p:nvSpPr>
        <p:spPr>
          <a:xfrm>
            <a:off x="2442990" y="3454401"/>
            <a:ext cx="295620" cy="787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438400" y="1066800"/>
            <a:ext cx="1981200" cy="106680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Project Risks &amp; Milestones</a:t>
            </a:r>
            <a:endParaRPr lang="en-US" dirty="0"/>
          </a:p>
        </p:txBody>
      </p:sp>
      <p:sp>
        <p:nvSpPr>
          <p:cNvPr id="8" name="Rounded Rectangle 7"/>
          <p:cNvSpPr/>
          <p:nvPr/>
        </p:nvSpPr>
        <p:spPr>
          <a:xfrm>
            <a:off x="1600200" y="2921000"/>
            <a:ext cx="1981200" cy="8127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DM System Requirements and Roadmap</a:t>
            </a:r>
            <a:endParaRPr lang="en-US" dirty="0"/>
          </a:p>
        </p:txBody>
      </p:sp>
      <p:sp>
        <p:nvSpPr>
          <p:cNvPr id="9" name="Rounded Rectangle 8"/>
          <p:cNvSpPr/>
          <p:nvPr/>
        </p:nvSpPr>
        <p:spPr>
          <a:xfrm>
            <a:off x="1600200" y="4241801"/>
            <a:ext cx="1981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PMCS</a:t>
            </a:r>
            <a:endParaRPr lang="en-US" dirty="0"/>
          </a:p>
        </p:txBody>
      </p:sp>
      <p:sp>
        <p:nvSpPr>
          <p:cNvPr id="10" name="Rounded Rectangle 9"/>
          <p:cNvSpPr/>
          <p:nvPr/>
        </p:nvSpPr>
        <p:spPr>
          <a:xfrm>
            <a:off x="1600200" y="5562600"/>
            <a:ext cx="1981200" cy="5334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Release Plan</a:t>
            </a:r>
          </a:p>
        </p:txBody>
      </p:sp>
      <p:sp>
        <p:nvSpPr>
          <p:cNvPr id="11" name="Down Arrow 10"/>
          <p:cNvSpPr/>
          <p:nvPr/>
        </p:nvSpPr>
        <p:spPr>
          <a:xfrm>
            <a:off x="3057180" y="2133602"/>
            <a:ext cx="295620" cy="787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Down Arrow 11"/>
          <p:cNvSpPr/>
          <p:nvPr/>
        </p:nvSpPr>
        <p:spPr>
          <a:xfrm flipV="1">
            <a:off x="2438400" y="4775201"/>
            <a:ext cx="295620" cy="787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ne Callout 1 (Accent Bar) 12"/>
          <p:cNvSpPr/>
          <p:nvPr/>
        </p:nvSpPr>
        <p:spPr>
          <a:xfrm>
            <a:off x="4857980" y="1981201"/>
            <a:ext cx="3524020" cy="762000"/>
          </a:xfrm>
          <a:prstGeom prst="accentCallout1">
            <a:avLst>
              <a:gd name="adj1" fmla="val 18750"/>
              <a:gd name="adj2" fmla="val -8333"/>
              <a:gd name="adj3" fmla="val 122197"/>
              <a:gd name="adj4" fmla="val -41647"/>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itchFamily="34" charset="0"/>
              <a:buChar char="•"/>
            </a:pPr>
            <a:r>
              <a:rPr lang="en-US" sz="1200" dirty="0" smtClean="0"/>
              <a:t>DM Roadmap (LDM-240)</a:t>
            </a:r>
          </a:p>
          <a:p>
            <a:pPr marL="171450" indent="-171450">
              <a:buFont typeface="Arial" pitchFamily="34" charset="0"/>
              <a:buChar char="•"/>
            </a:pPr>
            <a:r>
              <a:rPr lang="en-US" sz="1200" dirty="0" smtClean="0"/>
              <a:t>High-level picture</a:t>
            </a:r>
          </a:p>
          <a:p>
            <a:pPr marL="171450" indent="-171450">
              <a:buFont typeface="Arial" pitchFamily="34" charset="0"/>
              <a:buChar char="•"/>
            </a:pPr>
            <a:r>
              <a:rPr lang="en-US" sz="1200" dirty="0" smtClean="0"/>
              <a:t>Granularity:  6 months</a:t>
            </a:r>
            <a:endParaRPr lang="en-US" sz="1200" dirty="0"/>
          </a:p>
        </p:txBody>
      </p:sp>
      <p:sp>
        <p:nvSpPr>
          <p:cNvPr id="14" name="Line Callout 1 (Accent Bar) 13"/>
          <p:cNvSpPr/>
          <p:nvPr/>
        </p:nvSpPr>
        <p:spPr>
          <a:xfrm>
            <a:off x="4874144" y="3187701"/>
            <a:ext cx="3507856" cy="1409700"/>
          </a:xfrm>
          <a:prstGeom prst="accentCallout1">
            <a:avLst>
              <a:gd name="adj1" fmla="val 18750"/>
              <a:gd name="adj2" fmla="val -8333"/>
              <a:gd name="adj3" fmla="val 75304"/>
              <a:gd name="adj4" fmla="val -37383"/>
            </a:avLst>
          </a:prstGeom>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itchFamily="34" charset="0"/>
              <a:buChar char="•"/>
            </a:pPr>
            <a:r>
              <a:rPr lang="en-US" sz="1200" dirty="0" smtClean="0"/>
              <a:t>Institutional-level resource assignments</a:t>
            </a:r>
          </a:p>
          <a:p>
            <a:pPr marL="171450" indent="-171450">
              <a:buFont typeface="Arial" pitchFamily="34" charset="0"/>
              <a:buChar char="•"/>
            </a:pPr>
            <a:r>
              <a:rPr lang="en-US" sz="1200" dirty="0" smtClean="0"/>
              <a:t>Budgeting</a:t>
            </a:r>
          </a:p>
          <a:p>
            <a:pPr marL="171450" indent="-171450">
              <a:buFont typeface="Arial" pitchFamily="34" charset="0"/>
              <a:buChar char="•"/>
            </a:pPr>
            <a:r>
              <a:rPr lang="en-US" sz="1200" dirty="0" smtClean="0"/>
              <a:t>Earned-value management</a:t>
            </a:r>
          </a:p>
          <a:p>
            <a:pPr marL="171450" indent="-171450">
              <a:buFont typeface="Arial" pitchFamily="34" charset="0"/>
              <a:buChar char="•"/>
            </a:pPr>
            <a:r>
              <a:rPr lang="en-US" sz="1200" dirty="0" smtClean="0"/>
              <a:t>Basis of monthly reports</a:t>
            </a:r>
          </a:p>
          <a:p>
            <a:pPr marL="171450" indent="-171450">
              <a:buFont typeface="Arial" pitchFamily="34" charset="0"/>
              <a:buChar char="•"/>
            </a:pPr>
            <a:r>
              <a:rPr lang="en-US" sz="1200" dirty="0" smtClean="0"/>
              <a:t>Granularity:  3 - 6 months</a:t>
            </a:r>
          </a:p>
          <a:p>
            <a:pPr marL="171450" indent="-171450">
              <a:buFont typeface="Arial" pitchFamily="34" charset="0"/>
              <a:buChar char="•"/>
            </a:pPr>
            <a:r>
              <a:rPr lang="en-US" sz="1200" dirty="0" smtClean="0"/>
              <a:t>2 </a:t>
            </a:r>
            <a:r>
              <a:rPr lang="en-US" sz="1200" dirty="0" err="1" smtClean="0"/>
              <a:t>x</a:t>
            </a:r>
            <a:r>
              <a:rPr lang="en-US" sz="1200" dirty="0" smtClean="0"/>
              <a:t> 6-month development/release cycle per year</a:t>
            </a:r>
          </a:p>
          <a:p>
            <a:pPr marL="171450" indent="-171450">
              <a:buFont typeface="Arial" pitchFamily="34" charset="0"/>
              <a:buChar char="•"/>
            </a:pPr>
            <a:r>
              <a:rPr lang="en-US" sz="1200" dirty="0" smtClean="0"/>
              <a:t>10-20 activities for each cycle</a:t>
            </a:r>
          </a:p>
        </p:txBody>
      </p:sp>
      <p:sp>
        <p:nvSpPr>
          <p:cNvPr id="15" name="Rounded Rectangle 14"/>
          <p:cNvSpPr/>
          <p:nvPr/>
        </p:nvSpPr>
        <p:spPr>
          <a:xfrm>
            <a:off x="228600" y="1066800"/>
            <a:ext cx="19812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LSST System Requirements and Operations Plans</a:t>
            </a:r>
            <a:endParaRPr lang="en-US" dirty="0"/>
          </a:p>
        </p:txBody>
      </p:sp>
      <p:sp>
        <p:nvSpPr>
          <p:cNvPr id="16" name="Down Arrow 15"/>
          <p:cNvSpPr/>
          <p:nvPr/>
        </p:nvSpPr>
        <p:spPr>
          <a:xfrm>
            <a:off x="1837980" y="2133600"/>
            <a:ext cx="295620" cy="7874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2400" y="228600"/>
            <a:ext cx="8229600" cy="420092"/>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JIRA for Task-level Work Planning and Tracking</a:t>
            </a:r>
            <a:endParaRPr lang="en-US" sz="2800" dirty="0"/>
          </a:p>
        </p:txBody>
      </p:sp>
      <p:sp>
        <p:nvSpPr>
          <p:cNvPr id="3" name="TextBox 2"/>
          <p:cNvSpPr txBox="1"/>
          <p:nvPr/>
        </p:nvSpPr>
        <p:spPr>
          <a:xfrm>
            <a:off x="304800" y="929819"/>
            <a:ext cx="8534399" cy="4093428"/>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t>Software Development and some non-software efforts are planned and managed at the task-level using JIRA and JIRA Agile add-on</a:t>
            </a:r>
          </a:p>
          <a:p>
            <a:pPr marL="800100" lvl="1" indent="-342900">
              <a:buFont typeface="Lucida Grande"/>
              <a:buChar char="-"/>
            </a:pPr>
            <a:r>
              <a:rPr lang="en-US" sz="2000" dirty="0" smtClean="0"/>
              <a:t>Web based interface for easy access by the people doing the work</a:t>
            </a:r>
          </a:p>
          <a:p>
            <a:pPr marL="800100" lvl="1" indent="-342900">
              <a:buFont typeface="Lucida Grande"/>
              <a:buChar char="-"/>
            </a:pPr>
            <a:r>
              <a:rPr lang="en-US" sz="2000" dirty="0" smtClean="0"/>
              <a:t>“Issues” cover essentially all task-based work</a:t>
            </a:r>
          </a:p>
          <a:p>
            <a:pPr marL="800100" lvl="1" indent="-342900">
              <a:buFont typeface="Lucida Grande"/>
              <a:buChar char="-"/>
            </a:pPr>
            <a:r>
              <a:rPr lang="en-US" sz="2000" dirty="0" smtClean="0"/>
              <a:t>Tracks all history and actions on the Issue being updated</a:t>
            </a:r>
          </a:p>
          <a:p>
            <a:pPr marL="800100" lvl="1" indent="-342900">
              <a:buFont typeface="Lucida Grande"/>
              <a:buChar char="-"/>
            </a:pPr>
            <a:r>
              <a:rPr lang="en-US" sz="2000" dirty="0" smtClean="0"/>
              <a:t>Excellent tool to collect status on the work being performed</a:t>
            </a:r>
          </a:p>
          <a:p>
            <a:pPr marL="285750" indent="-285750">
              <a:buFont typeface="Arial" panose="020B0604020202020204" pitchFamily="34" charset="0"/>
              <a:buChar char="•"/>
            </a:pPr>
            <a:r>
              <a:rPr lang="en-US" sz="2400" dirty="0" smtClean="0"/>
              <a:t>Add a JIRA Issue as soon as you suspect something is an issue or needs to be done, anyone can do this</a:t>
            </a:r>
          </a:p>
          <a:p>
            <a:pPr marL="800100" lvl="1" indent="-342900">
              <a:buFont typeface="Lucida Grande"/>
              <a:buChar char="-"/>
            </a:pPr>
            <a:r>
              <a:rPr lang="en-US" sz="2000" dirty="0"/>
              <a:t>Ordinary bugs can be filed as a JIRA bug </a:t>
            </a:r>
            <a:r>
              <a:rPr lang="en-US" sz="2000" dirty="0" smtClean="0"/>
              <a:t>(type of Issue</a:t>
            </a:r>
            <a:r>
              <a:rPr lang="en-US" sz="2000" dirty="0"/>
              <a:t>)</a:t>
            </a:r>
          </a:p>
          <a:p>
            <a:pPr marL="800100" lvl="1" indent="-342900">
              <a:buFont typeface="Lucida Grande"/>
              <a:buChar char="-"/>
            </a:pPr>
            <a:r>
              <a:rPr lang="en-US" sz="2000" dirty="0"/>
              <a:t>Use </a:t>
            </a:r>
            <a:r>
              <a:rPr lang="en-US" sz="2000" dirty="0">
                <a:hlinkClick r:id="rId2"/>
              </a:rPr>
              <a:t>Request for Comment </a:t>
            </a:r>
            <a:r>
              <a:rPr lang="en-US" sz="2000" dirty="0"/>
              <a:t>process to notify and discuss an issue or need that is more complex or larger </a:t>
            </a:r>
            <a:r>
              <a:rPr lang="en-US" sz="2000" dirty="0" smtClean="0"/>
              <a:t>scope</a:t>
            </a:r>
          </a:p>
        </p:txBody>
      </p:sp>
    </p:spTree>
    <p:extLst>
      <p:ext uri="{BB962C8B-B14F-4D97-AF65-F5344CB8AC3E}">
        <p14:creationId xmlns:p14="http://schemas.microsoft.com/office/powerpoint/2010/main" val="3416346612"/>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JIRA Agile </a:t>
            </a:r>
            <a:endParaRPr lang="en-US" dirty="0"/>
          </a:p>
        </p:txBody>
      </p:sp>
      <p:sp>
        <p:nvSpPr>
          <p:cNvPr id="5" name="Text Placeholder 4"/>
          <p:cNvSpPr>
            <a:spLocks noGrp="1"/>
          </p:cNvSpPr>
          <p:nvPr>
            <p:ph type="body" idx="1"/>
          </p:nvPr>
        </p:nvSpPr>
        <p:spPr>
          <a:xfrm>
            <a:off x="304800" y="838200"/>
            <a:ext cx="8534400" cy="5181600"/>
          </a:xfrm>
        </p:spPr>
        <p:txBody>
          <a:bodyPr/>
          <a:lstStyle/>
          <a:p>
            <a:pPr marL="400050">
              <a:buFont typeface="Arial"/>
              <a:buChar char="•"/>
            </a:pPr>
            <a:r>
              <a:rPr lang="en-US" sz="2000" dirty="0" smtClean="0"/>
              <a:t>JIRA Agile adds “agile process” to JIRA in the form of Stories, Epics, Sprints, </a:t>
            </a:r>
            <a:r>
              <a:rPr lang="en-US" sz="2000" dirty="0" err="1" smtClean="0"/>
              <a:t>Kanbans</a:t>
            </a:r>
            <a:r>
              <a:rPr lang="en-US" sz="2000" dirty="0" smtClean="0"/>
              <a:t>, etc.</a:t>
            </a:r>
          </a:p>
          <a:p>
            <a:pPr marL="800100" lvl="1" indent="-342900">
              <a:buFont typeface="Lucida Grande"/>
              <a:buChar char="-"/>
            </a:pPr>
            <a:r>
              <a:rPr lang="en-US" sz="2000" dirty="0" smtClean="0"/>
              <a:t>Software </a:t>
            </a:r>
            <a:r>
              <a:rPr lang="en-US" sz="2000" dirty="0"/>
              <a:t>development is generally scheduled in Sprints, while other activities (support, sys admin, etc.) are generally </a:t>
            </a:r>
            <a:r>
              <a:rPr lang="en-US" sz="2000" dirty="0" err="1" smtClean="0"/>
              <a:t>Kanbans</a:t>
            </a:r>
            <a:endParaRPr lang="en-US" sz="2000" dirty="0" smtClean="0"/>
          </a:p>
          <a:p>
            <a:pPr marL="800100" lvl="1" indent="-342900">
              <a:buFont typeface="Lucida Grande"/>
              <a:buChar char="-"/>
            </a:pPr>
            <a:r>
              <a:rPr lang="en-US" sz="2000" dirty="0"/>
              <a:t>Developers and T/CAMs create </a:t>
            </a:r>
            <a:r>
              <a:rPr lang="en-US" sz="2000" dirty="0" smtClean="0"/>
              <a:t>Stories </a:t>
            </a:r>
            <a:r>
              <a:rPr lang="en-US" sz="2000" dirty="0"/>
              <a:t>(and Improvements, Bugs</a:t>
            </a:r>
            <a:r>
              <a:rPr lang="en-US" sz="2000" dirty="0" smtClean="0"/>
              <a:t>), and </a:t>
            </a:r>
            <a:r>
              <a:rPr lang="en-US" sz="2000" dirty="0"/>
              <a:t>organize into </a:t>
            </a:r>
            <a:r>
              <a:rPr lang="en-US" sz="2000" dirty="0" smtClean="0"/>
              <a:t>Epics for higher level planning</a:t>
            </a:r>
            <a:endParaRPr lang="en-US" sz="2000" dirty="0"/>
          </a:p>
          <a:p>
            <a:pPr marL="800100" lvl="1" indent="-342900">
              <a:buFont typeface="Lucida Grande"/>
              <a:buChar char="-"/>
            </a:pPr>
            <a:r>
              <a:rPr lang="en-US" sz="2000" dirty="0" smtClean="0"/>
              <a:t>Stories are preferably 2 </a:t>
            </a:r>
            <a:r>
              <a:rPr lang="en-US" sz="2000" dirty="0"/>
              <a:t>– 20 </a:t>
            </a:r>
            <a:r>
              <a:rPr lang="en-US" sz="2000" dirty="0" smtClean="0"/>
              <a:t>Story Points</a:t>
            </a:r>
            <a:endParaRPr lang="en-US" sz="2000" dirty="0"/>
          </a:p>
          <a:p>
            <a:pPr marL="800100" lvl="1" indent="-342900">
              <a:buFont typeface="Lucida Grande"/>
              <a:buChar char="-"/>
            </a:pPr>
            <a:r>
              <a:rPr lang="en-US" sz="2000" dirty="0"/>
              <a:t>Stories are complete or not; we don't track progress inside </a:t>
            </a:r>
            <a:r>
              <a:rPr lang="en-US" sz="2000" dirty="0" smtClean="0"/>
              <a:t>stories</a:t>
            </a:r>
          </a:p>
          <a:p>
            <a:pPr marL="800100" lvl="1" indent="-342900">
              <a:buFont typeface="Lucida Grande"/>
              <a:buChar char="-"/>
            </a:pPr>
            <a:r>
              <a:rPr lang="en-US" sz="2000" dirty="0" smtClean="0"/>
              <a:t>Story </a:t>
            </a:r>
            <a:r>
              <a:rPr lang="en-US" sz="2000" dirty="0"/>
              <a:t>completion adds to the completion level of their Epic</a:t>
            </a:r>
          </a:p>
          <a:p>
            <a:pPr marL="800100" lvl="1" indent="-342900">
              <a:buFont typeface="Lucida Grande"/>
              <a:buChar char="-"/>
            </a:pPr>
            <a:r>
              <a:rPr lang="en-US" sz="2000" dirty="0"/>
              <a:t>New Stories </a:t>
            </a:r>
            <a:r>
              <a:rPr lang="en-US" sz="2000" dirty="0" smtClean="0"/>
              <a:t>can </a:t>
            </a:r>
            <a:r>
              <a:rPr lang="en-US" sz="2000" dirty="0"/>
              <a:t>be added to an </a:t>
            </a:r>
            <a:r>
              <a:rPr lang="en-US" sz="2000" dirty="0" smtClean="0"/>
              <a:t>Epic during the cycle</a:t>
            </a:r>
          </a:p>
          <a:p>
            <a:pPr marL="800100" lvl="1" indent="-342900">
              <a:buFont typeface="Lucida Grande"/>
              <a:buChar char="-"/>
            </a:pPr>
            <a:r>
              <a:rPr lang="en-US" sz="2000" dirty="0"/>
              <a:t>Report when a Story is done to your T/CAM (same day if possible, NLT same week</a:t>
            </a:r>
            <a:r>
              <a:rPr lang="en-US" sz="2000" dirty="0" smtClean="0"/>
              <a:t>)</a:t>
            </a:r>
            <a:endParaRPr lang="en-US" sz="2000" dirty="0"/>
          </a:p>
          <a:p>
            <a:pPr marL="800100" lvl="1" indent="-342900">
              <a:buFont typeface="Lucida Grande"/>
              <a:buChar char="-"/>
            </a:pPr>
            <a:r>
              <a:rPr lang="en-US" sz="2000" dirty="0"/>
              <a:t>Stories can be deprecated by marking “Invalid” or “Won’t Fix”</a:t>
            </a:r>
          </a:p>
          <a:p>
            <a:pPr marL="800100" lvl="1" indent="-342900">
              <a:buFont typeface="Lucida Grande"/>
              <a:buChar char="-"/>
            </a:pPr>
            <a:r>
              <a:rPr lang="en-US" sz="2000" dirty="0" smtClean="0"/>
              <a:t>If </a:t>
            </a:r>
            <a:r>
              <a:rPr lang="en-US" sz="2000" dirty="0"/>
              <a:t>a Story or Epic becomes irrelevant, smaller, or larger, let your</a:t>
            </a:r>
          </a:p>
          <a:p>
            <a:pPr marL="800100" lvl="1" indent="-342900">
              <a:buFont typeface="Lucida Grande"/>
              <a:buChar char="-"/>
            </a:pPr>
            <a:r>
              <a:rPr lang="en-US" sz="2000" dirty="0"/>
              <a:t>T/CAM know; we can </a:t>
            </a:r>
            <a:r>
              <a:rPr lang="en-US" sz="2000" dirty="0" smtClean="0"/>
              <a:t>adjust</a:t>
            </a:r>
            <a:endParaRPr lang="en-US" dirty="0"/>
          </a:p>
        </p:txBody>
      </p:sp>
    </p:spTree>
    <p:extLst>
      <p:ext uri="{BB962C8B-B14F-4D97-AF65-F5344CB8AC3E}">
        <p14:creationId xmlns:p14="http://schemas.microsoft.com/office/powerpoint/2010/main" val="18926249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304800" y="265708"/>
            <a:ext cx="8229600" cy="420092"/>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dirty="0" smtClean="0"/>
              <a:t>JIRA to PMCS Integration for 6-month plans</a:t>
            </a:r>
            <a:endParaRPr lang="en-US" sz="2800" dirty="0"/>
          </a:p>
        </p:txBody>
      </p:sp>
      <p:sp>
        <p:nvSpPr>
          <p:cNvPr id="3" name="TextBox 2"/>
          <p:cNvSpPr txBox="1"/>
          <p:nvPr/>
        </p:nvSpPr>
        <p:spPr>
          <a:xfrm>
            <a:off x="457200" y="938748"/>
            <a:ext cx="8153400" cy="4401205"/>
          </a:xfrm>
          <a:prstGeom prst="rect">
            <a:avLst/>
          </a:prstGeom>
          <a:noFill/>
        </p:spPr>
        <p:txBody>
          <a:bodyPr wrap="square" rtlCol="0">
            <a:spAutoFit/>
          </a:bodyPr>
          <a:lstStyle/>
          <a:p>
            <a:pPr marL="285750" indent="-285750">
              <a:buFont typeface="Arial" panose="020B0604020202020204" pitchFamily="34" charset="0"/>
              <a:buChar char="•"/>
            </a:pPr>
            <a:r>
              <a:rPr lang="en-US" sz="2400" dirty="0"/>
              <a:t>We are required by the NSF to use a Project Management Control System (PMCS) for scheduling and Earned Value Management (EVM)</a:t>
            </a:r>
          </a:p>
          <a:p>
            <a:pPr marL="800100" lvl="1" indent="-342900">
              <a:buFont typeface="Lucida Grande"/>
              <a:buChar char="-"/>
            </a:pPr>
            <a:r>
              <a:rPr lang="en-US" sz="2000" dirty="0"/>
              <a:t>To prevent duplication of effort, information provided in JIRA is integrated into Primavera (a part of the PMCS)</a:t>
            </a:r>
          </a:p>
          <a:p>
            <a:pPr marL="1257300" lvl="2" indent="-342900">
              <a:buFont typeface="Lucida Grande"/>
              <a:buChar char="-"/>
            </a:pPr>
            <a:r>
              <a:rPr lang="en-US" sz="2000" dirty="0"/>
              <a:t>JIRA Epic = Primavera Activity </a:t>
            </a:r>
          </a:p>
          <a:p>
            <a:pPr marL="1257300" lvl="2" indent="-342900">
              <a:buFont typeface="Lucida Grande"/>
              <a:buChar char="-"/>
            </a:pPr>
            <a:r>
              <a:rPr lang="en-US" sz="2000" dirty="0"/>
              <a:t>JIRA Story = Primavera Step</a:t>
            </a:r>
          </a:p>
          <a:p>
            <a:pPr marL="285750" indent="-285750">
              <a:buFont typeface="Arial" panose="020B0604020202020204" pitchFamily="34" charset="0"/>
              <a:buChar char="•"/>
            </a:pPr>
            <a:r>
              <a:rPr lang="en-US" sz="2400" dirty="0" smtClean="0"/>
              <a:t>To enable EVM, we do a “rolling wave” plan for each </a:t>
            </a:r>
            <a:r>
              <a:rPr lang="en-US" sz="2400" dirty="0"/>
              <a:t>6-month </a:t>
            </a:r>
            <a:r>
              <a:rPr lang="en-US" sz="2400" dirty="0" smtClean="0"/>
              <a:t>release cycle</a:t>
            </a:r>
          </a:p>
          <a:p>
            <a:pPr marL="800100" lvl="1" indent="-342900">
              <a:buFont typeface="Lucida Grande"/>
              <a:buChar char="-"/>
            </a:pPr>
            <a:r>
              <a:rPr lang="en-US" sz="2000" dirty="0"/>
              <a:t>6-month planning is done at the level of Epics with Story Points </a:t>
            </a:r>
            <a:r>
              <a:rPr lang="en-US" sz="2000" dirty="0" smtClean="0"/>
              <a:t>estimated up front at the beginning of the cycle</a:t>
            </a:r>
            <a:endParaRPr lang="en-US" sz="2000" dirty="0"/>
          </a:p>
          <a:p>
            <a:pPr marL="800100" lvl="1" indent="-342900">
              <a:buFont typeface="Lucida Grande"/>
              <a:buChar char="-"/>
            </a:pPr>
            <a:r>
              <a:rPr lang="en-US" sz="2000" dirty="0" smtClean="0"/>
              <a:t>Sprint </a:t>
            </a:r>
            <a:r>
              <a:rPr lang="en-US" sz="2000" dirty="0"/>
              <a:t>planning is done at the level of </a:t>
            </a:r>
            <a:r>
              <a:rPr lang="en-US" sz="2000" dirty="0" smtClean="0"/>
              <a:t>Stories throughout the cycle</a:t>
            </a:r>
          </a:p>
          <a:p>
            <a:pPr marL="800100" lvl="1" indent="-342900">
              <a:buFont typeface="Lucida Grande"/>
              <a:buChar char="-"/>
            </a:pPr>
            <a:r>
              <a:rPr lang="en-US" sz="2000" dirty="0" smtClean="0"/>
              <a:t>Epics can be added during the cycle, but it requires a change request</a:t>
            </a:r>
          </a:p>
        </p:txBody>
      </p:sp>
    </p:spTree>
    <p:extLst>
      <p:ext uri="{BB962C8B-B14F-4D97-AF65-F5344CB8AC3E}">
        <p14:creationId xmlns:p14="http://schemas.microsoft.com/office/powerpoint/2010/main" val="144491749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 and Document Management</a:t>
            </a:r>
            <a:endParaRPr lang="en-US" dirty="0"/>
          </a:p>
        </p:txBody>
      </p:sp>
      <p:sp>
        <p:nvSpPr>
          <p:cNvPr id="3" name="Content Placeholder 2"/>
          <p:cNvSpPr>
            <a:spLocks noGrp="1"/>
          </p:cNvSpPr>
          <p:nvPr>
            <p:ph idx="1"/>
          </p:nvPr>
        </p:nvSpPr>
        <p:spPr/>
        <p:txBody>
          <a:bodyPr/>
          <a:lstStyle/>
          <a:p>
            <a:r>
              <a:rPr lang="en-US" dirty="0" smtClean="0"/>
              <a:t>Working versions of documents are developed in a variety of tools (wikis, </a:t>
            </a:r>
            <a:r>
              <a:rPr lang="en-US" dirty="0" err="1" smtClean="0"/>
              <a:t>LaTex</a:t>
            </a:r>
            <a:r>
              <a:rPr lang="en-US" dirty="0" smtClean="0"/>
              <a:t>, MS Word, Acrobat, etc.)</a:t>
            </a:r>
          </a:p>
          <a:p>
            <a:r>
              <a:rPr lang="en-US" dirty="0" smtClean="0"/>
              <a:t>Official baseline versions of documents are stored in </a:t>
            </a:r>
            <a:r>
              <a:rPr lang="en-US" dirty="0" smtClean="0">
                <a:hlinkClick r:id="rId2"/>
              </a:rPr>
              <a:t>docushare</a:t>
            </a:r>
            <a:endParaRPr lang="en-US" dirty="0" smtClean="0"/>
          </a:p>
          <a:p>
            <a:r>
              <a:rPr lang="en-US" dirty="0" smtClean="0"/>
              <a:t>The LSST requirements and interface control documents are in </a:t>
            </a:r>
            <a:r>
              <a:rPr lang="en-US" dirty="0" smtClean="0">
                <a:hlinkClick r:id="rId3"/>
              </a:rPr>
              <a:t>collection-2808 </a:t>
            </a:r>
            <a:r>
              <a:rPr lang="en-US" dirty="0" smtClean="0"/>
              <a:t>and </a:t>
            </a:r>
            <a:r>
              <a:rPr lang="en-US" dirty="0" smtClean="0">
                <a:hlinkClick r:id="rId4"/>
              </a:rPr>
              <a:t>collection-2807</a:t>
            </a:r>
            <a:endParaRPr lang="en-US" dirty="0" smtClean="0"/>
          </a:p>
          <a:p>
            <a:r>
              <a:rPr lang="en-US" dirty="0" smtClean="0"/>
              <a:t>The LSST monthly technical progress reports are in </a:t>
            </a:r>
            <a:r>
              <a:rPr lang="en-US" dirty="0" smtClean="0">
                <a:hlinkClick r:id="rId5"/>
              </a:rPr>
              <a:t>collection-3826</a:t>
            </a:r>
            <a:endParaRPr lang="en-US" dirty="0" smtClean="0"/>
          </a:p>
          <a:p>
            <a:r>
              <a:rPr lang="en-US" dirty="0"/>
              <a:t>The </a:t>
            </a:r>
            <a:r>
              <a:rPr lang="en-US" dirty="0" smtClean="0"/>
              <a:t>DM requirements </a:t>
            </a:r>
            <a:r>
              <a:rPr lang="en-US" dirty="0"/>
              <a:t>and </a:t>
            </a:r>
            <a:r>
              <a:rPr lang="en-US" dirty="0" smtClean="0"/>
              <a:t>design documents </a:t>
            </a:r>
            <a:r>
              <a:rPr lang="en-US" dirty="0"/>
              <a:t>are in </a:t>
            </a:r>
            <a:r>
              <a:rPr lang="en-US" dirty="0">
                <a:hlinkClick r:id="rId6"/>
              </a:rPr>
              <a:t>collection</a:t>
            </a:r>
            <a:r>
              <a:rPr lang="en-US" dirty="0" smtClean="0">
                <a:hlinkClick r:id="rId6"/>
              </a:rPr>
              <a:t>-2511</a:t>
            </a:r>
            <a:endParaRPr lang="en-US" dirty="0" smtClean="0"/>
          </a:p>
          <a:p>
            <a:r>
              <a:rPr lang="en-US" dirty="0" smtClean="0"/>
              <a:t>The DM monthly technical progress reports are in </a:t>
            </a:r>
            <a:r>
              <a:rPr lang="en-US" dirty="0" smtClean="0">
                <a:hlinkClick r:id="rId7"/>
              </a:rPr>
              <a:t>collection-221</a:t>
            </a:r>
            <a:endParaRPr lang="en-US" dirty="0" smtClean="0"/>
          </a:p>
          <a:p>
            <a:r>
              <a:rPr lang="en-US" dirty="0" smtClean="0"/>
              <a:t>There are many more related documents, both management and technical, ask your T/CAM if you need to find something</a:t>
            </a:r>
            <a:endParaRPr lang="en-US" dirty="0"/>
          </a:p>
          <a:p>
            <a:endParaRPr lang="en-US" dirty="0"/>
          </a:p>
        </p:txBody>
      </p:sp>
    </p:spTree>
    <p:extLst>
      <p:ext uri="{BB962C8B-B14F-4D97-AF65-F5344CB8AC3E}">
        <p14:creationId xmlns:p14="http://schemas.microsoft.com/office/powerpoint/2010/main" val="35971874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p:txBody>
          <a:bodyPr/>
          <a:lstStyle/>
          <a:p>
            <a:pPr marL="0" indent="0" algn="ctr">
              <a:buNone/>
            </a:pPr>
            <a:r>
              <a:rPr lang="en-US" sz="4800" dirty="0" smtClean="0"/>
              <a:t>Backup/Dropped Slides</a:t>
            </a:r>
            <a:endParaRPr lang="en-US" sz="4800" dirty="0"/>
          </a:p>
        </p:txBody>
      </p:sp>
    </p:spTree>
    <p:extLst>
      <p:ext uri="{BB962C8B-B14F-4D97-AF65-F5344CB8AC3E}">
        <p14:creationId xmlns:p14="http://schemas.microsoft.com/office/powerpoint/2010/main" val="34320624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 Charter - Mission</a:t>
            </a:r>
            <a:endParaRPr lang="en-US" dirty="0"/>
          </a:p>
        </p:txBody>
      </p:sp>
      <p:sp>
        <p:nvSpPr>
          <p:cNvPr id="3" name="Text Placeholder 2"/>
          <p:cNvSpPr>
            <a:spLocks noGrp="1"/>
          </p:cNvSpPr>
          <p:nvPr>
            <p:ph type="body" idx="1"/>
          </p:nvPr>
        </p:nvSpPr>
        <p:spPr>
          <a:xfrm>
            <a:off x="304800" y="1143001"/>
            <a:ext cx="8534400" cy="4190999"/>
          </a:xfrm>
        </p:spPr>
        <p:txBody>
          <a:bodyPr/>
          <a:lstStyle/>
          <a:p>
            <a:pPr marL="0" indent="0">
              <a:buNone/>
            </a:pPr>
            <a:r>
              <a:rPr lang="en-US" sz="3200" dirty="0" smtClean="0"/>
              <a:t>The </a:t>
            </a:r>
            <a:r>
              <a:rPr lang="en-US" sz="3200" dirty="0"/>
              <a:t>mission of Data Management Organization (DMO) is to provide technology and operational capabilities for the acquisition, quality assessment, processing, end user and external system access, provenance, and archiving of open, publicly accessible, scientific data and associated engineering and quality data generated by the LSST as a result of scientific projects and telescope operations</a:t>
            </a:r>
            <a:r>
              <a:rPr lang="en-US" sz="3200" dirty="0" smtClean="0"/>
              <a:t>.</a:t>
            </a:r>
            <a:endParaRPr lang="en-US" sz="3200" dirty="0"/>
          </a:p>
          <a:p>
            <a:endParaRPr lang="en-US" sz="3200" dirty="0"/>
          </a:p>
        </p:txBody>
      </p:sp>
      <p:sp>
        <p:nvSpPr>
          <p:cNvPr id="4" name="Rectangle 19"/>
          <p:cNvSpPr>
            <a:spLocks noChangeArrowheads="1"/>
          </p:cNvSpPr>
          <p:nvPr/>
        </p:nvSpPr>
        <p:spPr bwMode="auto">
          <a:xfrm>
            <a:off x="5334000" y="6172201"/>
            <a:ext cx="3657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200" dirty="0" smtClean="0">
                <a:solidFill>
                  <a:srgbClr val="000000"/>
                </a:solidFill>
                <a:hlinkClick r:id="rId2"/>
              </a:rPr>
              <a:t>LDM-294 Data Management Organization and Charter</a:t>
            </a:r>
            <a:endParaRPr lang="en-US" sz="1200" dirty="0">
              <a:solidFill>
                <a:srgbClr val="000000"/>
              </a:solidFill>
            </a:endParaRPr>
          </a:p>
        </p:txBody>
      </p:sp>
    </p:spTree>
    <p:extLst>
      <p:ext uri="{BB962C8B-B14F-4D97-AF65-F5344CB8AC3E}">
        <p14:creationId xmlns:p14="http://schemas.microsoft.com/office/powerpoint/2010/main" val="1899700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Text Placeholder 2"/>
          <p:cNvSpPr>
            <a:spLocks noGrp="1"/>
          </p:cNvSpPr>
          <p:nvPr>
            <p:ph type="body" idx="1"/>
          </p:nvPr>
        </p:nvSpPr>
        <p:spPr>
          <a:xfrm>
            <a:off x="304800" y="914400"/>
            <a:ext cx="8534400" cy="5334000"/>
          </a:xfrm>
        </p:spPr>
        <p:txBody>
          <a:bodyPr/>
          <a:lstStyle/>
          <a:p>
            <a:r>
              <a:rPr lang="en-US" dirty="0" smtClean="0"/>
              <a:t>Organization</a:t>
            </a:r>
          </a:p>
          <a:p>
            <a:pPr lvl="1"/>
            <a:r>
              <a:rPr lang="en-US" dirty="0" smtClean="0"/>
              <a:t>DM </a:t>
            </a:r>
            <a:r>
              <a:rPr lang="en-US" dirty="0"/>
              <a:t>Team and </a:t>
            </a:r>
            <a:r>
              <a:rPr lang="en-US" dirty="0" smtClean="0"/>
              <a:t>Staffing</a:t>
            </a:r>
          </a:p>
          <a:p>
            <a:pPr lvl="1"/>
            <a:r>
              <a:rPr lang="en-US" dirty="0" smtClean="0"/>
              <a:t>DM Organization</a:t>
            </a:r>
          </a:p>
          <a:p>
            <a:pPr lvl="1"/>
            <a:r>
              <a:rPr lang="en-US" dirty="0" smtClean="0"/>
              <a:t>DM Internal Teams</a:t>
            </a:r>
          </a:p>
          <a:p>
            <a:pPr lvl="1"/>
            <a:r>
              <a:rPr lang="en-US" dirty="0"/>
              <a:t>Data Management as part of NSF MREFC </a:t>
            </a:r>
            <a:r>
              <a:rPr lang="en-US" dirty="0" smtClean="0"/>
              <a:t>Project</a:t>
            </a:r>
          </a:p>
          <a:p>
            <a:r>
              <a:rPr lang="en-US" dirty="0" smtClean="0"/>
              <a:t>Communications</a:t>
            </a:r>
          </a:p>
          <a:p>
            <a:pPr lvl="1"/>
            <a:r>
              <a:rPr lang="en-US" dirty="0"/>
              <a:t>Regularly Scheduled Meetings</a:t>
            </a:r>
          </a:p>
          <a:p>
            <a:pPr lvl="1"/>
            <a:r>
              <a:rPr lang="en-US" dirty="0" smtClean="0"/>
              <a:t>Group Collaborative Tools</a:t>
            </a:r>
          </a:p>
          <a:p>
            <a:pPr lvl="1"/>
            <a:r>
              <a:rPr lang="en-US" dirty="0" smtClean="0"/>
              <a:t>Planning and Management Tools</a:t>
            </a:r>
          </a:p>
          <a:p>
            <a:pPr lvl="1"/>
            <a:r>
              <a:rPr lang="en-US" dirty="0" smtClean="0"/>
              <a:t>Documentation and Document Management</a:t>
            </a:r>
          </a:p>
          <a:p>
            <a:pPr lvl="1"/>
            <a:endParaRPr lang="en-US" dirty="0" smtClean="0"/>
          </a:p>
          <a:p>
            <a:pPr marL="457200" lvl="1" indent="0">
              <a:buNone/>
            </a:pPr>
            <a:r>
              <a:rPr lang="en-US" sz="1800" dirty="0" smtClean="0"/>
              <a:t>Note: Development Tools are covered in another session</a:t>
            </a:r>
            <a:endParaRPr lang="en-US" sz="1800" dirty="0"/>
          </a:p>
        </p:txBody>
      </p:sp>
    </p:spTree>
    <p:extLst>
      <p:ext uri="{BB962C8B-B14F-4D97-AF65-F5344CB8AC3E}">
        <p14:creationId xmlns:p14="http://schemas.microsoft.com/office/powerpoint/2010/main" val="1924648137"/>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DM Charter – Goals and Objectives </a:t>
            </a:r>
            <a:endParaRPr lang="en-US" dirty="0"/>
          </a:p>
        </p:txBody>
      </p:sp>
      <p:sp>
        <p:nvSpPr>
          <p:cNvPr id="3" name="Text Placeholder 2"/>
          <p:cNvSpPr>
            <a:spLocks noGrp="1"/>
          </p:cNvSpPr>
          <p:nvPr>
            <p:ph type="body" idx="1"/>
          </p:nvPr>
        </p:nvSpPr>
        <p:spPr/>
        <p:txBody>
          <a:bodyPr/>
          <a:lstStyle/>
          <a:p>
            <a:pPr marL="0" indent="0">
              <a:buNone/>
            </a:pPr>
            <a:r>
              <a:rPr lang="en-US" sz="2000" dirty="0" smtClean="0"/>
              <a:t>The </a:t>
            </a:r>
            <a:r>
              <a:rPr lang="en-US" sz="2000" dirty="0"/>
              <a:t>Data Management Organization will:</a:t>
            </a:r>
          </a:p>
          <a:p>
            <a:pPr lvl="0"/>
            <a:r>
              <a:rPr lang="en-US" sz="2000" dirty="0"/>
              <a:t>Define the data products, data access mechanisms, and data management and </a:t>
            </a:r>
            <a:r>
              <a:rPr lang="en-US" sz="2000" dirty="0" err="1"/>
              <a:t>curation</a:t>
            </a:r>
            <a:r>
              <a:rPr lang="en-US" sz="2000" dirty="0"/>
              <a:t> requirements for the LSST</a:t>
            </a:r>
          </a:p>
          <a:p>
            <a:pPr lvl="0"/>
            <a:r>
              <a:rPr lang="en-US" sz="2000" dirty="0"/>
              <a:t>Assess current and LSST-timeframe technologies for use in providing engineered solutions to the requirements</a:t>
            </a:r>
          </a:p>
          <a:p>
            <a:pPr lvl="0"/>
            <a:r>
              <a:rPr lang="en-US" sz="2000" dirty="0"/>
              <a:t>Define the computing, communications, and storage infrastructure and services architecture underlying LSST data management</a:t>
            </a:r>
          </a:p>
          <a:p>
            <a:pPr lvl="0"/>
            <a:r>
              <a:rPr lang="en-US" sz="2000" dirty="0"/>
              <a:t>Select, implement, construct, test, document, and deploy the LSST data management infrastructure, middleware, applications, and external interfaces</a:t>
            </a:r>
          </a:p>
          <a:p>
            <a:pPr lvl="0"/>
            <a:r>
              <a:rPr lang="en-US" sz="2000" dirty="0"/>
              <a:t>Document the operational procedures associated with using and maintaining the LSST data management capabilities</a:t>
            </a:r>
          </a:p>
          <a:p>
            <a:pPr lvl="0"/>
            <a:r>
              <a:rPr lang="en-US" sz="2000" dirty="0"/>
              <a:t>Evaluate, select, recruit, hire/contract and direct permanent staff, contract, and in-kind resources in LSST and from partner organizations participating in LSST Data Management initiatives</a:t>
            </a:r>
          </a:p>
        </p:txBody>
      </p:sp>
      <p:sp>
        <p:nvSpPr>
          <p:cNvPr id="4" name="Rectangle 19"/>
          <p:cNvSpPr>
            <a:spLocks noChangeArrowheads="1"/>
          </p:cNvSpPr>
          <p:nvPr/>
        </p:nvSpPr>
        <p:spPr bwMode="auto">
          <a:xfrm>
            <a:off x="5334000" y="6172201"/>
            <a:ext cx="3657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200" dirty="0" smtClean="0">
                <a:solidFill>
                  <a:srgbClr val="000000"/>
                </a:solidFill>
                <a:hlinkClick r:id="rId2"/>
              </a:rPr>
              <a:t>LDM-294 Data Management Organization and Charter</a:t>
            </a:r>
            <a:endParaRPr lang="en-US" sz="1200" dirty="0">
              <a:solidFill>
                <a:srgbClr val="000000"/>
              </a:solidFill>
            </a:endParaRPr>
          </a:p>
        </p:txBody>
      </p:sp>
    </p:spTree>
    <p:extLst>
      <p:ext uri="{BB962C8B-B14F-4D97-AF65-F5344CB8AC3E}">
        <p14:creationId xmlns:p14="http://schemas.microsoft.com/office/powerpoint/2010/main" val="30595603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Tools</a:t>
            </a:r>
            <a:endParaRPr lang="en-US" dirty="0"/>
          </a:p>
        </p:txBody>
      </p:sp>
      <p:sp>
        <p:nvSpPr>
          <p:cNvPr id="3" name="Content Placeholder 2"/>
          <p:cNvSpPr>
            <a:spLocks noGrp="1"/>
          </p:cNvSpPr>
          <p:nvPr>
            <p:ph idx="1"/>
          </p:nvPr>
        </p:nvSpPr>
        <p:spPr/>
        <p:txBody>
          <a:bodyPr/>
          <a:lstStyle/>
          <a:p>
            <a:pPr>
              <a:buFont typeface="Arial"/>
              <a:buChar char="•"/>
            </a:pPr>
            <a:r>
              <a:rPr lang="en-US" dirty="0" smtClean="0"/>
              <a:t>Open-Source Development Tools</a:t>
            </a:r>
          </a:p>
          <a:p>
            <a:pPr lvl="1"/>
            <a:r>
              <a:rPr lang="en-US" dirty="0" err="1" smtClean="0"/>
              <a:t>git</a:t>
            </a:r>
            <a:endParaRPr lang="en-US" dirty="0" smtClean="0"/>
          </a:p>
          <a:p>
            <a:pPr lvl="1"/>
            <a:r>
              <a:rPr lang="en-US" dirty="0" err="1" smtClean="0"/>
              <a:t>GitHub</a:t>
            </a:r>
            <a:endParaRPr lang="en-US" dirty="0"/>
          </a:p>
          <a:p>
            <a:pPr lvl="1"/>
            <a:r>
              <a:rPr lang="en-US" dirty="0" err="1" smtClean="0"/>
              <a:t>eups</a:t>
            </a:r>
            <a:endParaRPr lang="en-US" dirty="0" smtClean="0"/>
          </a:p>
          <a:p>
            <a:pPr lvl="1"/>
            <a:r>
              <a:rPr lang="en-US" dirty="0" err="1" smtClean="0"/>
              <a:t>lsstsw</a:t>
            </a:r>
            <a:endParaRPr lang="en-US" dirty="0" smtClean="0"/>
          </a:p>
          <a:p>
            <a:pPr lvl="1"/>
            <a:r>
              <a:rPr lang="en-US" dirty="0" err="1" smtClean="0"/>
              <a:t>scons</a:t>
            </a:r>
            <a:endParaRPr lang="en-US" dirty="0" smtClean="0"/>
          </a:p>
          <a:p>
            <a:pPr lvl="1"/>
            <a:r>
              <a:rPr lang="en-US" dirty="0" err="1" smtClean="0"/>
              <a:t>doxygen</a:t>
            </a:r>
            <a:endParaRPr lang="en-US" dirty="0" smtClean="0"/>
          </a:p>
          <a:p>
            <a:pPr lvl="1"/>
            <a:r>
              <a:rPr lang="en-US" dirty="0" smtClean="0"/>
              <a:t>Jenkins</a:t>
            </a:r>
          </a:p>
          <a:p>
            <a:pPr lvl="1"/>
            <a:r>
              <a:rPr lang="en-US" dirty="0" smtClean="0"/>
              <a:t>…</a:t>
            </a:r>
          </a:p>
          <a:p>
            <a:pPr>
              <a:buFont typeface="Arial"/>
              <a:buChar char="•"/>
            </a:pPr>
            <a:r>
              <a:rPr lang="en-US" dirty="0" smtClean="0"/>
              <a:t>Details and instruction in tutorial later today</a:t>
            </a:r>
            <a:endParaRPr lang="en-US" dirty="0"/>
          </a:p>
        </p:txBody>
      </p:sp>
    </p:spTree>
    <p:extLst>
      <p:ext uri="{BB962C8B-B14F-4D97-AF65-F5344CB8AC3E}">
        <p14:creationId xmlns:p14="http://schemas.microsoft.com/office/powerpoint/2010/main" val="2588939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639762"/>
          </a:xfrm>
        </p:spPr>
        <p:txBody>
          <a:bodyPr>
            <a:normAutofit fontScale="90000"/>
          </a:bodyPr>
          <a:lstStyle/>
          <a:p>
            <a:r>
              <a:rPr lang="en-US" sz="4000" dirty="0" smtClean="0"/>
              <a:t>Planning and Tracking Data Flow</a:t>
            </a:r>
            <a:endParaRPr lang="en-US" sz="4000" dirty="0"/>
          </a:p>
        </p:txBody>
      </p:sp>
      <p:pic>
        <p:nvPicPr>
          <p:cNvPr id="4" name="Picture 3" descr="PMCS System flow.bmp"/>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076596"/>
            <a:ext cx="9144000" cy="4943204"/>
          </a:xfrm>
          <a:prstGeom prst="rect">
            <a:avLst/>
          </a:prstGeom>
        </p:spPr>
      </p:pic>
      <p:sp>
        <p:nvSpPr>
          <p:cNvPr id="3" name="TextBox 2"/>
          <p:cNvSpPr txBox="1"/>
          <p:nvPr/>
        </p:nvSpPr>
        <p:spPr>
          <a:xfrm>
            <a:off x="381000" y="6137702"/>
            <a:ext cx="1471160" cy="415498"/>
          </a:xfrm>
          <a:prstGeom prst="rect">
            <a:avLst/>
          </a:prstGeom>
          <a:noFill/>
        </p:spPr>
        <p:txBody>
          <a:bodyPr wrap="none" rtlCol="0">
            <a:spAutoFit/>
          </a:bodyPr>
          <a:lstStyle/>
          <a:p>
            <a:r>
              <a:rPr lang="en-US" sz="1050" dirty="0" smtClean="0"/>
              <a:t>Institution Invoice and </a:t>
            </a:r>
          </a:p>
          <a:p>
            <a:r>
              <a:rPr lang="en-US" sz="1050" dirty="0" smtClean="0"/>
              <a:t>WBS/Account Breakout</a:t>
            </a:r>
            <a:endParaRPr lang="en-US" sz="1050" dirty="0"/>
          </a:p>
        </p:txBody>
      </p:sp>
      <p:sp>
        <p:nvSpPr>
          <p:cNvPr id="5" name="Up Arrow 4"/>
          <p:cNvSpPr/>
          <p:nvPr/>
        </p:nvSpPr>
        <p:spPr>
          <a:xfrm>
            <a:off x="914400" y="5715000"/>
            <a:ext cx="228600" cy="422702"/>
          </a:xfrm>
          <a:prstGeom prst="upArrow">
            <a:avLst/>
          </a:prstGeom>
          <a:no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3964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Autofit/>
          </a:bodyPr>
          <a:lstStyle/>
          <a:p>
            <a:r>
              <a:rPr lang="en-US" sz="3200" dirty="0" smtClean="0"/>
              <a:t>In Progress Epic Example (Jira to Primavera)</a:t>
            </a:r>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143000"/>
            <a:ext cx="3962399" cy="57068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extBox 11"/>
          <p:cNvSpPr txBox="1"/>
          <p:nvPr/>
        </p:nvSpPr>
        <p:spPr>
          <a:xfrm>
            <a:off x="1066800" y="689760"/>
            <a:ext cx="762000" cy="369332"/>
          </a:xfrm>
          <a:prstGeom prst="rect">
            <a:avLst/>
          </a:prstGeom>
          <a:noFill/>
        </p:spPr>
        <p:txBody>
          <a:bodyPr wrap="square" rtlCol="0">
            <a:spAutoFit/>
          </a:bodyPr>
          <a:lstStyle/>
          <a:p>
            <a:pPr algn="ctr"/>
            <a:r>
              <a:rPr lang="en-US" u="sng" dirty="0" smtClean="0"/>
              <a:t>JIRA</a:t>
            </a:r>
            <a:endParaRPr lang="en-US" u="sng" dirty="0"/>
          </a:p>
        </p:txBody>
      </p:sp>
      <p:sp>
        <p:nvSpPr>
          <p:cNvPr id="13" name="TextBox 12"/>
          <p:cNvSpPr txBox="1"/>
          <p:nvPr/>
        </p:nvSpPr>
        <p:spPr>
          <a:xfrm>
            <a:off x="3962398" y="621268"/>
            <a:ext cx="5029201" cy="369332"/>
          </a:xfrm>
          <a:prstGeom prst="rect">
            <a:avLst/>
          </a:prstGeom>
          <a:noFill/>
        </p:spPr>
        <p:txBody>
          <a:bodyPr wrap="square" rtlCol="0">
            <a:spAutoFit/>
          </a:bodyPr>
          <a:lstStyle/>
          <a:p>
            <a:pPr algn="ctr"/>
            <a:r>
              <a:rPr lang="en-US" u="sng" dirty="0" smtClean="0"/>
              <a:t>Primavera</a:t>
            </a:r>
            <a:endParaRPr lang="en-US" u="sng" dirty="0"/>
          </a:p>
        </p:txBody>
      </p:sp>
      <p:sp>
        <p:nvSpPr>
          <p:cNvPr id="14" name="TextBox 13"/>
          <p:cNvSpPr txBox="1"/>
          <p:nvPr/>
        </p:nvSpPr>
        <p:spPr>
          <a:xfrm>
            <a:off x="4080933" y="4267200"/>
            <a:ext cx="4309533"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One Story has been completed on this Epic</a:t>
            </a:r>
          </a:p>
          <a:p>
            <a:pPr marL="285750" indent="-285750">
              <a:buFont typeface="Arial" panose="020B0604020202020204" pitchFamily="34" charset="0"/>
              <a:buChar char="•"/>
            </a:pPr>
            <a:r>
              <a:rPr lang="en-US" dirty="0" smtClean="0"/>
              <a:t>Weight in Primavera matches the Story Point in JIRA.</a:t>
            </a:r>
          </a:p>
          <a:p>
            <a:pPr marL="285750" indent="-285750">
              <a:buFont typeface="Arial" panose="020B0604020202020204" pitchFamily="34" charset="0"/>
              <a:buChar char="•"/>
            </a:pPr>
            <a:r>
              <a:rPr lang="en-US" dirty="0" smtClean="0"/>
              <a:t>% Complete in Primavera calculates as 100% when all stories are complete.</a:t>
            </a:r>
          </a:p>
          <a:p>
            <a:pPr marL="285750" indent="-285750">
              <a:buFont typeface="Arial" panose="020B0604020202020204" pitchFamily="34" charset="0"/>
              <a:buChar char="•"/>
            </a:pPr>
            <a:endParaRPr lang="en-US" dirty="0" smtClean="0"/>
          </a:p>
          <a:p>
            <a:endParaRPr lang="en-US" dirty="0"/>
          </a:p>
        </p:txBody>
      </p:sp>
      <p:pic>
        <p:nvPicPr>
          <p:cNvPr id="1032" name="Picture 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656433" y="990599"/>
            <a:ext cx="5385966" cy="3248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0109914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457200"/>
          </a:xfrm>
        </p:spPr>
        <p:txBody>
          <a:bodyPr>
            <a:noAutofit/>
          </a:bodyPr>
          <a:lstStyle/>
          <a:p>
            <a:r>
              <a:rPr lang="en-US" sz="3200" dirty="0" smtClean="0"/>
              <a:t>Completed Epic Example (Jira to Primavera)</a:t>
            </a:r>
            <a:endParaRPr lang="en-US" sz="3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6199" y="609600"/>
            <a:ext cx="4508879" cy="4050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2005" y="5029200"/>
            <a:ext cx="8234795" cy="17869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4495800" y="601133"/>
            <a:ext cx="762000" cy="369332"/>
          </a:xfrm>
          <a:prstGeom prst="rect">
            <a:avLst/>
          </a:prstGeom>
          <a:noFill/>
        </p:spPr>
        <p:txBody>
          <a:bodyPr wrap="square" rtlCol="0">
            <a:spAutoFit/>
          </a:bodyPr>
          <a:lstStyle/>
          <a:p>
            <a:pPr algn="ctr"/>
            <a:r>
              <a:rPr lang="en-US" u="sng" dirty="0" smtClean="0"/>
              <a:t>JIRA</a:t>
            </a:r>
            <a:endParaRPr lang="en-US" u="sng" dirty="0"/>
          </a:p>
        </p:txBody>
      </p:sp>
      <p:sp>
        <p:nvSpPr>
          <p:cNvPr id="7" name="TextBox 6"/>
          <p:cNvSpPr txBox="1"/>
          <p:nvPr/>
        </p:nvSpPr>
        <p:spPr>
          <a:xfrm>
            <a:off x="452004" y="4659868"/>
            <a:ext cx="8234795" cy="369332"/>
          </a:xfrm>
          <a:prstGeom prst="rect">
            <a:avLst/>
          </a:prstGeom>
          <a:noFill/>
        </p:spPr>
        <p:txBody>
          <a:bodyPr wrap="square" rtlCol="0">
            <a:spAutoFit/>
          </a:bodyPr>
          <a:lstStyle/>
          <a:p>
            <a:pPr algn="ctr"/>
            <a:r>
              <a:rPr lang="en-US" u="sng" dirty="0" smtClean="0"/>
              <a:t>Primavera</a:t>
            </a:r>
            <a:endParaRPr lang="en-US" u="sng" dirty="0"/>
          </a:p>
        </p:txBody>
      </p:sp>
      <p:sp>
        <p:nvSpPr>
          <p:cNvPr id="3" name="TextBox 2"/>
          <p:cNvSpPr txBox="1"/>
          <p:nvPr/>
        </p:nvSpPr>
        <p:spPr>
          <a:xfrm>
            <a:off x="4648200" y="1828800"/>
            <a:ext cx="4309533" cy="3139321"/>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Each Jira story is assigned as an activity step in Primavera. </a:t>
            </a:r>
          </a:p>
          <a:p>
            <a:pPr marL="285750" indent="-285750">
              <a:buFont typeface="Arial" panose="020B0604020202020204" pitchFamily="34" charset="0"/>
              <a:buChar char="•"/>
            </a:pPr>
            <a:r>
              <a:rPr lang="en-US" dirty="0" smtClean="0"/>
              <a:t>Weight in Primavera matches the Story Point in JIRA.</a:t>
            </a:r>
          </a:p>
          <a:p>
            <a:pPr marL="285750" indent="-285750">
              <a:buFont typeface="Arial" panose="020B0604020202020204" pitchFamily="34" charset="0"/>
              <a:buChar char="•"/>
            </a:pPr>
            <a:r>
              <a:rPr lang="en-US" dirty="0" smtClean="0"/>
              <a:t>% Complete in Primavera calculates as 100% when all stories are complete.</a:t>
            </a:r>
          </a:p>
          <a:p>
            <a:pPr marL="285750" indent="-285750">
              <a:buFont typeface="Arial" panose="020B0604020202020204" pitchFamily="34" charset="0"/>
              <a:buChar char="•"/>
            </a:pPr>
            <a:r>
              <a:rPr lang="en-US" dirty="0"/>
              <a:t>In this case all Stories in Epic are completed so the epic and activity are marked as complete.</a:t>
            </a:r>
          </a:p>
          <a:p>
            <a:pPr marL="285750" indent="-285750">
              <a:buFont typeface="Arial" panose="020B0604020202020204" pitchFamily="34" charset="0"/>
              <a:buChar char="•"/>
            </a:pPr>
            <a:endParaRPr lang="en-US" dirty="0" smtClean="0"/>
          </a:p>
          <a:p>
            <a:endParaRPr lang="en-US" dirty="0"/>
          </a:p>
        </p:txBody>
      </p:sp>
    </p:spTree>
    <p:extLst>
      <p:ext uri="{BB962C8B-B14F-4D97-AF65-F5344CB8AC3E}">
        <p14:creationId xmlns:p14="http://schemas.microsoft.com/office/powerpoint/2010/main" val="347556307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a:xfrm>
            <a:off x="457199" y="2286001"/>
            <a:ext cx="8229601" cy="1371600"/>
          </a:xfrm>
        </p:spPr>
        <p:txBody>
          <a:bodyPr/>
          <a:lstStyle/>
          <a:p>
            <a:pPr marL="0" indent="0" algn="ctr">
              <a:buNone/>
            </a:pPr>
            <a:r>
              <a:rPr lang="en-US" sz="4800" dirty="0" smtClean="0"/>
              <a:t>Organization</a:t>
            </a:r>
          </a:p>
        </p:txBody>
      </p:sp>
    </p:spTree>
    <p:extLst>
      <p:ext uri="{BB962C8B-B14F-4D97-AF65-F5344CB8AC3E}">
        <p14:creationId xmlns:p14="http://schemas.microsoft.com/office/powerpoint/2010/main" val="27487984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ngelo_fausti.jpg"/>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316870" y="5257800"/>
            <a:ext cx="483730" cy="631952"/>
          </a:xfrm>
          <a:prstGeom prst="rect">
            <a:avLst/>
          </a:prstGeom>
        </p:spPr>
      </p:pic>
      <p:pic>
        <p:nvPicPr>
          <p:cNvPr id="4" name="Picture 3" descr="David Nidever.jp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3574735" y="5257800"/>
            <a:ext cx="550069" cy="710089"/>
          </a:xfrm>
          <a:prstGeom prst="rect">
            <a:avLst/>
          </a:prstGeom>
        </p:spPr>
      </p:pic>
      <p:pic>
        <p:nvPicPr>
          <p:cNvPr id="18" name="Picture 17"/>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819400" y="5257800"/>
            <a:ext cx="520122" cy="766550"/>
          </a:xfrm>
          <a:prstGeom prst="rect">
            <a:avLst/>
          </a:prstGeom>
        </p:spPr>
      </p:pic>
      <p:sp>
        <p:nvSpPr>
          <p:cNvPr id="2" name="Title 1"/>
          <p:cNvSpPr>
            <a:spLocks noGrp="1"/>
          </p:cNvSpPr>
          <p:nvPr>
            <p:ph type="title"/>
          </p:nvPr>
        </p:nvSpPr>
        <p:spPr>
          <a:xfrm>
            <a:off x="457200" y="-152400"/>
            <a:ext cx="8229600" cy="1143000"/>
          </a:xfrm>
        </p:spPr>
        <p:txBody>
          <a:bodyPr>
            <a:normAutofit/>
          </a:bodyPr>
          <a:lstStyle/>
          <a:p>
            <a:r>
              <a:rPr lang="en-US" dirty="0" smtClean="0"/>
              <a:t>DM Team and Staffing</a:t>
            </a:r>
            <a:endParaRPr lang="en-US" dirty="0"/>
          </a:p>
        </p:txBody>
      </p:sp>
      <p:sp>
        <p:nvSpPr>
          <p:cNvPr id="19" name="Text Placeholder 18"/>
          <p:cNvSpPr>
            <a:spLocks noGrp="1"/>
          </p:cNvSpPr>
          <p:nvPr>
            <p:ph type="body" idx="1"/>
          </p:nvPr>
        </p:nvSpPr>
        <p:spPr>
          <a:xfrm>
            <a:off x="304800" y="914400"/>
            <a:ext cx="8610600" cy="1828800"/>
          </a:xfrm>
        </p:spPr>
        <p:txBody>
          <a:bodyPr>
            <a:noAutofit/>
          </a:bodyPr>
          <a:lstStyle/>
          <a:p>
            <a:r>
              <a:rPr lang="en-US" sz="1600" dirty="0" smtClean="0"/>
              <a:t>Staff </a:t>
            </a:r>
            <a:r>
              <a:rPr lang="en-US" sz="1600" dirty="0"/>
              <a:t>has more than doubled in 12 months, now 48 people</a:t>
            </a:r>
          </a:p>
          <a:p>
            <a:r>
              <a:rPr lang="en-US" sz="1600" dirty="0"/>
              <a:t>28 new team members added since MREFC award (20.5 FTE</a:t>
            </a:r>
            <a:r>
              <a:rPr lang="en-US" sz="1600" dirty="0" smtClean="0"/>
              <a:t>)</a:t>
            </a:r>
          </a:p>
          <a:p>
            <a:r>
              <a:rPr lang="en-US" sz="1600" dirty="0" smtClean="0"/>
              <a:t>Have 32.5 FTE hired/assigned as </a:t>
            </a:r>
            <a:r>
              <a:rPr lang="en-US" sz="1600" dirty="0"/>
              <a:t>of </a:t>
            </a:r>
            <a:r>
              <a:rPr lang="en-US" sz="1600" dirty="0" smtClean="0"/>
              <a:t>now</a:t>
            </a:r>
          </a:p>
          <a:p>
            <a:r>
              <a:rPr lang="en-US" sz="1600" dirty="0" smtClean="0"/>
              <a:t>FY16 budget and institutional plans support hiring to revised profile of 50 FTE for SV recovery</a:t>
            </a:r>
          </a:p>
          <a:p>
            <a:pPr lvl="1"/>
            <a:r>
              <a:rPr lang="en-US" sz="1200" dirty="0" smtClean="0"/>
              <a:t>Will be done using underspend, no contingency</a:t>
            </a:r>
          </a:p>
          <a:p>
            <a:r>
              <a:rPr lang="en-US" sz="1600" dirty="0" smtClean="0"/>
              <a:t>Level of expertise/experience remains high as we staff up </a:t>
            </a:r>
          </a:p>
        </p:txBody>
      </p:sp>
      <p:pic>
        <p:nvPicPr>
          <p:cNvPr id="20" name="Picture 19"/>
          <p:cNvPicPr>
            <a:picLocks noChangeAspect="1"/>
          </p:cNvPicPr>
          <p:nvPr/>
        </p:nvPicPr>
        <p:blipFill>
          <a:blip r:embed="rId5" cstate="print"/>
          <a:stretch>
            <a:fillRect/>
          </a:stretch>
        </p:blipFill>
        <p:spPr>
          <a:xfrm>
            <a:off x="67310" y="2743200"/>
            <a:ext cx="9000490" cy="2473325"/>
          </a:xfrm>
          <a:prstGeom prst="rect">
            <a:avLst/>
          </a:prstGeom>
        </p:spPr>
      </p:pic>
      <p:sp>
        <p:nvSpPr>
          <p:cNvPr id="7" name="Rectangle 6"/>
          <p:cNvSpPr/>
          <p:nvPr/>
        </p:nvSpPr>
        <p:spPr>
          <a:xfrm>
            <a:off x="8382000" y="2778125"/>
            <a:ext cx="685800" cy="15240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dirty="0" smtClean="0"/>
              <a:t>Added since </a:t>
            </a:r>
            <a:r>
              <a:rPr lang="en-US" sz="1200" dirty="0" smtClean="0"/>
              <a:t>MREFC</a:t>
            </a:r>
            <a:r>
              <a:rPr lang="en-US" sz="1400" dirty="0" smtClean="0"/>
              <a:t> Award</a:t>
            </a:r>
            <a:endParaRPr lang="en-US" sz="1400" dirty="0"/>
          </a:p>
        </p:txBody>
      </p:sp>
      <p:pic>
        <p:nvPicPr>
          <p:cNvPr id="3" name="Picture 2"/>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726440" y="5257800"/>
            <a:ext cx="568960" cy="812800"/>
          </a:xfrm>
          <a:prstGeom prst="rect">
            <a:avLst/>
          </a:prstGeom>
        </p:spPr>
      </p:pic>
      <p:pic>
        <p:nvPicPr>
          <p:cNvPr id="8" name="Picture 7"/>
          <p:cNvPicPr>
            <a:picLocks noChangeAspect="1"/>
          </p:cNvPicPr>
          <p:nvPr/>
        </p:nvPicPr>
        <p:blipFill rotWithShape="1">
          <a:blip r:embed="rId7" cstate="print">
            <a:extLst>
              <a:ext uri="{28A0092B-C50C-407E-A947-70E740481C1C}">
                <a14:useLocalDpi xmlns:a14="http://schemas.microsoft.com/office/drawing/2010/main"/>
              </a:ext>
            </a:extLst>
          </a:blip>
          <a:srcRect/>
          <a:stretch/>
        </p:blipFill>
        <p:spPr>
          <a:xfrm>
            <a:off x="1426610" y="5257800"/>
            <a:ext cx="554590" cy="838200"/>
          </a:xfrm>
          <a:prstGeom prst="rect">
            <a:avLst/>
          </a:prstGeom>
        </p:spPr>
      </p:pic>
      <p:pic>
        <p:nvPicPr>
          <p:cNvPr id="9" name="Picture 8"/>
          <p:cNvPicPr>
            <a:picLocks noChangeAspect="1"/>
          </p:cNvPicPr>
          <p:nvPr/>
        </p:nvPicPr>
        <p:blipFill rotWithShape="1">
          <a:blip r:embed="rId8" cstate="print">
            <a:extLst>
              <a:ext uri="{28A0092B-C50C-407E-A947-70E740481C1C}">
                <a14:useLocalDpi xmlns:a14="http://schemas.microsoft.com/office/drawing/2010/main"/>
              </a:ext>
            </a:extLst>
          </a:blip>
          <a:srcRect t="11827"/>
          <a:stretch/>
        </p:blipFill>
        <p:spPr>
          <a:xfrm>
            <a:off x="2098675" y="5270764"/>
            <a:ext cx="568325" cy="901436"/>
          </a:xfrm>
          <a:prstGeom prst="rect">
            <a:avLst/>
          </a:prstGeom>
        </p:spPr>
      </p:pic>
      <p:sp>
        <p:nvSpPr>
          <p:cNvPr id="12" name="Rectangle 11"/>
          <p:cNvSpPr/>
          <p:nvPr/>
        </p:nvSpPr>
        <p:spPr>
          <a:xfrm>
            <a:off x="744220" y="5257801"/>
            <a:ext cx="533400" cy="8382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p:txBody>
      </p:sp>
      <p:sp>
        <p:nvSpPr>
          <p:cNvPr id="14" name="Rectangle 13"/>
          <p:cNvSpPr/>
          <p:nvPr/>
        </p:nvSpPr>
        <p:spPr>
          <a:xfrm>
            <a:off x="1447800" y="5257800"/>
            <a:ext cx="533400" cy="8382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p:txBody>
      </p:sp>
      <p:sp>
        <p:nvSpPr>
          <p:cNvPr id="15" name="Rectangle 14"/>
          <p:cNvSpPr/>
          <p:nvPr/>
        </p:nvSpPr>
        <p:spPr>
          <a:xfrm>
            <a:off x="2116137" y="5257800"/>
            <a:ext cx="533400" cy="9144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p:txBody>
      </p:sp>
      <p:sp>
        <p:nvSpPr>
          <p:cNvPr id="16" name="Rectangle 15"/>
          <p:cNvSpPr/>
          <p:nvPr/>
        </p:nvSpPr>
        <p:spPr>
          <a:xfrm>
            <a:off x="2819400" y="5257800"/>
            <a:ext cx="533400" cy="8382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p:txBody>
      </p:sp>
      <p:sp>
        <p:nvSpPr>
          <p:cNvPr id="17" name="Rectangle 16"/>
          <p:cNvSpPr/>
          <p:nvPr/>
        </p:nvSpPr>
        <p:spPr>
          <a:xfrm>
            <a:off x="4267200" y="5257800"/>
            <a:ext cx="533400" cy="8382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p:txBody>
      </p:sp>
      <p:sp>
        <p:nvSpPr>
          <p:cNvPr id="10" name="TextBox 9"/>
          <p:cNvSpPr txBox="1"/>
          <p:nvPr/>
        </p:nvSpPr>
        <p:spPr>
          <a:xfrm>
            <a:off x="3566009" y="5891689"/>
            <a:ext cx="624991" cy="276999"/>
          </a:xfrm>
          <a:prstGeom prst="rect">
            <a:avLst/>
          </a:prstGeom>
          <a:noFill/>
        </p:spPr>
        <p:txBody>
          <a:bodyPr wrap="none" rtlCol="0">
            <a:spAutoFit/>
          </a:bodyPr>
          <a:lstStyle/>
          <a:p>
            <a:r>
              <a:rPr lang="en-US" sz="600" dirty="0" smtClean="0"/>
              <a:t>David </a:t>
            </a:r>
            <a:r>
              <a:rPr lang="en-US" sz="600" dirty="0" err="1" smtClean="0"/>
              <a:t>Nidever</a:t>
            </a:r>
            <a:endParaRPr lang="en-US" sz="600" dirty="0" smtClean="0"/>
          </a:p>
          <a:p>
            <a:r>
              <a:rPr lang="en-US" sz="600" dirty="0" smtClean="0"/>
              <a:t> (UA)</a:t>
            </a:r>
            <a:endParaRPr lang="en-US" sz="600" dirty="0"/>
          </a:p>
        </p:txBody>
      </p:sp>
      <p:sp>
        <p:nvSpPr>
          <p:cNvPr id="23" name="TextBox 22"/>
          <p:cNvSpPr txBox="1"/>
          <p:nvPr/>
        </p:nvSpPr>
        <p:spPr>
          <a:xfrm>
            <a:off x="4251809" y="5819001"/>
            <a:ext cx="605341" cy="276999"/>
          </a:xfrm>
          <a:prstGeom prst="rect">
            <a:avLst/>
          </a:prstGeom>
          <a:noFill/>
        </p:spPr>
        <p:txBody>
          <a:bodyPr wrap="none" rtlCol="0">
            <a:spAutoFit/>
          </a:bodyPr>
          <a:lstStyle/>
          <a:p>
            <a:r>
              <a:rPr lang="en-US" sz="600" dirty="0" smtClean="0"/>
              <a:t>Angelo </a:t>
            </a:r>
            <a:r>
              <a:rPr lang="en-US" sz="600" dirty="0" err="1" smtClean="0"/>
              <a:t>Fausti</a:t>
            </a:r>
            <a:endParaRPr lang="en-US" sz="600" dirty="0" smtClean="0"/>
          </a:p>
          <a:p>
            <a:r>
              <a:rPr lang="en-US" sz="600" dirty="0" smtClean="0"/>
              <a:t>(LSST)</a:t>
            </a:r>
            <a:endParaRPr lang="en-US" sz="600" dirty="0"/>
          </a:p>
        </p:txBody>
      </p:sp>
      <p:pic>
        <p:nvPicPr>
          <p:cNvPr id="11" name="Picture 10"/>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7545" y="5257800"/>
            <a:ext cx="528813" cy="832104"/>
          </a:xfrm>
          <a:prstGeom prst="rect">
            <a:avLst/>
          </a:prstGeom>
        </p:spPr>
      </p:pic>
      <p:sp>
        <p:nvSpPr>
          <p:cNvPr id="24" name="Rectangle 23"/>
          <p:cNvSpPr/>
          <p:nvPr/>
        </p:nvSpPr>
        <p:spPr>
          <a:xfrm>
            <a:off x="66871" y="5257800"/>
            <a:ext cx="533400" cy="8382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p:txBody>
      </p:sp>
      <p:sp>
        <p:nvSpPr>
          <p:cNvPr id="25" name="Rectangle 24"/>
          <p:cNvSpPr/>
          <p:nvPr/>
        </p:nvSpPr>
        <p:spPr>
          <a:xfrm>
            <a:off x="6344250" y="5257800"/>
            <a:ext cx="533400" cy="8382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p:txBody>
      </p:sp>
      <p:sp>
        <p:nvSpPr>
          <p:cNvPr id="26" name="TextBox 25"/>
          <p:cNvSpPr txBox="1"/>
          <p:nvPr/>
        </p:nvSpPr>
        <p:spPr>
          <a:xfrm>
            <a:off x="6248400" y="5819001"/>
            <a:ext cx="697627" cy="276999"/>
          </a:xfrm>
          <a:prstGeom prst="rect">
            <a:avLst/>
          </a:prstGeom>
          <a:noFill/>
        </p:spPr>
        <p:txBody>
          <a:bodyPr wrap="none" rtlCol="0">
            <a:spAutoFit/>
          </a:bodyPr>
          <a:lstStyle/>
          <a:p>
            <a:pPr algn="ctr"/>
            <a:r>
              <a:rPr lang="en-US" sz="600" dirty="0" smtClean="0"/>
              <a:t>Bob </a:t>
            </a:r>
            <a:r>
              <a:rPr lang="en-US" sz="600" dirty="0" err="1" smtClean="0"/>
              <a:t>Armsgtrong</a:t>
            </a:r>
            <a:endParaRPr lang="en-US" sz="600" dirty="0" smtClean="0"/>
          </a:p>
          <a:p>
            <a:pPr algn="ctr"/>
            <a:r>
              <a:rPr lang="en-US" sz="600" dirty="0" smtClean="0"/>
              <a:t>(Princeton)</a:t>
            </a:r>
            <a:endParaRPr lang="en-US" sz="600" dirty="0"/>
          </a:p>
        </p:txBody>
      </p:sp>
      <p:sp>
        <p:nvSpPr>
          <p:cNvPr id="27" name="Rectangle 26"/>
          <p:cNvSpPr/>
          <p:nvPr/>
        </p:nvSpPr>
        <p:spPr>
          <a:xfrm>
            <a:off x="5048850" y="5257800"/>
            <a:ext cx="533400" cy="8382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p:txBody>
      </p:sp>
      <p:sp>
        <p:nvSpPr>
          <p:cNvPr id="28" name="TextBox 27"/>
          <p:cNvSpPr txBox="1"/>
          <p:nvPr/>
        </p:nvSpPr>
        <p:spPr>
          <a:xfrm>
            <a:off x="4953000" y="5819001"/>
            <a:ext cx="659155" cy="276999"/>
          </a:xfrm>
          <a:prstGeom prst="rect">
            <a:avLst/>
          </a:prstGeom>
          <a:noFill/>
        </p:spPr>
        <p:txBody>
          <a:bodyPr wrap="none" rtlCol="0">
            <a:spAutoFit/>
          </a:bodyPr>
          <a:lstStyle/>
          <a:p>
            <a:pPr algn="ctr"/>
            <a:r>
              <a:rPr lang="en-US" sz="600" dirty="0" err="1" smtClean="0"/>
              <a:t>Matias</a:t>
            </a:r>
            <a:r>
              <a:rPr lang="en-US" sz="600" dirty="0"/>
              <a:t> </a:t>
            </a:r>
            <a:r>
              <a:rPr lang="en-US" sz="600" dirty="0" err="1"/>
              <a:t>Arrosco</a:t>
            </a:r>
            <a:r>
              <a:rPr lang="en-US" sz="600" dirty="0"/>
              <a:t> </a:t>
            </a:r>
            <a:endParaRPr lang="en-US" sz="600" dirty="0" smtClean="0"/>
          </a:p>
          <a:p>
            <a:pPr algn="ctr"/>
            <a:r>
              <a:rPr lang="en-US" sz="600" dirty="0" smtClean="0"/>
              <a:t>Kind (NCSA)</a:t>
            </a:r>
            <a:endParaRPr lang="en-US" sz="600" dirty="0"/>
          </a:p>
        </p:txBody>
      </p:sp>
      <p:sp>
        <p:nvSpPr>
          <p:cNvPr id="29" name="Rectangle 28"/>
          <p:cNvSpPr/>
          <p:nvPr/>
        </p:nvSpPr>
        <p:spPr>
          <a:xfrm>
            <a:off x="5715000" y="5257800"/>
            <a:ext cx="533400" cy="8382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p:txBody>
      </p:sp>
      <p:sp>
        <p:nvSpPr>
          <p:cNvPr id="30" name="TextBox 29"/>
          <p:cNvSpPr txBox="1"/>
          <p:nvPr/>
        </p:nvSpPr>
        <p:spPr>
          <a:xfrm>
            <a:off x="5761956" y="5819001"/>
            <a:ext cx="466794" cy="276999"/>
          </a:xfrm>
          <a:prstGeom prst="rect">
            <a:avLst/>
          </a:prstGeom>
          <a:noFill/>
        </p:spPr>
        <p:txBody>
          <a:bodyPr wrap="none" rtlCol="0">
            <a:spAutoFit/>
          </a:bodyPr>
          <a:lstStyle/>
          <a:p>
            <a:pPr algn="ctr"/>
            <a:r>
              <a:rPr lang="en-US" sz="600" dirty="0" smtClean="0"/>
              <a:t>Jason Alt</a:t>
            </a:r>
          </a:p>
          <a:p>
            <a:pPr algn="ctr"/>
            <a:r>
              <a:rPr lang="en-US" sz="600" dirty="0" smtClean="0"/>
              <a:t>(NCSA)</a:t>
            </a:r>
            <a:endParaRPr lang="en-US" sz="600" dirty="0"/>
          </a:p>
        </p:txBody>
      </p:sp>
      <p:sp>
        <p:nvSpPr>
          <p:cNvPr id="31" name="Rectangle 30"/>
          <p:cNvSpPr/>
          <p:nvPr/>
        </p:nvSpPr>
        <p:spPr>
          <a:xfrm>
            <a:off x="3606795" y="5282089"/>
            <a:ext cx="533400" cy="8382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p:txBody>
      </p:sp>
      <p:sp>
        <p:nvSpPr>
          <p:cNvPr id="32" name="TextBox 31"/>
          <p:cNvSpPr txBox="1"/>
          <p:nvPr/>
        </p:nvSpPr>
        <p:spPr>
          <a:xfrm>
            <a:off x="2743200" y="5943600"/>
            <a:ext cx="723275" cy="184666"/>
          </a:xfrm>
          <a:prstGeom prst="rect">
            <a:avLst/>
          </a:prstGeom>
          <a:noFill/>
        </p:spPr>
        <p:txBody>
          <a:bodyPr wrap="none" rtlCol="0">
            <a:spAutoFit/>
          </a:bodyPr>
          <a:lstStyle/>
          <a:p>
            <a:r>
              <a:rPr lang="en-US" sz="600" dirty="0" smtClean="0"/>
              <a:t>Ian Sullivan (UW)</a:t>
            </a:r>
            <a:endParaRPr lang="en-US" sz="600" dirty="0"/>
          </a:p>
        </p:txBody>
      </p:sp>
      <p:sp>
        <p:nvSpPr>
          <p:cNvPr id="33" name="Rectangle 32"/>
          <p:cNvSpPr/>
          <p:nvPr/>
        </p:nvSpPr>
        <p:spPr>
          <a:xfrm>
            <a:off x="7094423" y="5257800"/>
            <a:ext cx="533400" cy="838200"/>
          </a:xfrm>
          <a:prstGeom prst="rect">
            <a:avLst/>
          </a:prstGeom>
          <a:noFill/>
          <a:ln>
            <a:solidFill>
              <a:srgbClr val="008000"/>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sz="1400" dirty="0"/>
          </a:p>
        </p:txBody>
      </p:sp>
      <p:sp>
        <p:nvSpPr>
          <p:cNvPr id="34" name="TextBox 33"/>
          <p:cNvSpPr txBox="1"/>
          <p:nvPr/>
        </p:nvSpPr>
        <p:spPr>
          <a:xfrm>
            <a:off x="7010400" y="5819001"/>
            <a:ext cx="653732" cy="276999"/>
          </a:xfrm>
          <a:prstGeom prst="rect">
            <a:avLst/>
          </a:prstGeom>
          <a:noFill/>
        </p:spPr>
        <p:txBody>
          <a:bodyPr wrap="none" rtlCol="0">
            <a:spAutoFit/>
          </a:bodyPr>
          <a:lstStyle/>
          <a:p>
            <a:pPr algn="ctr"/>
            <a:r>
              <a:rPr lang="en-US" sz="600" dirty="0" err="1" smtClean="0"/>
              <a:t>Jmatt</a:t>
            </a:r>
            <a:r>
              <a:rPr lang="en-US" sz="600" dirty="0" smtClean="0"/>
              <a:t> Peterson</a:t>
            </a:r>
          </a:p>
          <a:p>
            <a:pPr algn="ctr"/>
            <a:r>
              <a:rPr lang="en-US" sz="600" dirty="0" smtClean="0"/>
              <a:t>(LSST)</a:t>
            </a:r>
          </a:p>
        </p:txBody>
      </p:sp>
      <p:sp>
        <p:nvSpPr>
          <p:cNvPr id="6" name="TextBox 5"/>
          <p:cNvSpPr txBox="1"/>
          <p:nvPr/>
        </p:nvSpPr>
        <p:spPr>
          <a:xfrm>
            <a:off x="7816872" y="6031468"/>
            <a:ext cx="1098528" cy="369332"/>
          </a:xfrm>
          <a:prstGeom prst="rect">
            <a:avLst/>
          </a:prstGeom>
          <a:noFill/>
        </p:spPr>
        <p:txBody>
          <a:bodyPr wrap="none" rtlCol="0">
            <a:spAutoFit/>
          </a:bodyPr>
          <a:lstStyle/>
          <a:p>
            <a:r>
              <a:rPr lang="en-US" dirty="0" smtClean="0">
                <a:hlinkClick r:id="rId10"/>
              </a:rPr>
              <a:t>DM Team</a:t>
            </a:r>
            <a:endParaRPr lang="en-US" dirty="0"/>
          </a:p>
        </p:txBody>
      </p:sp>
      <p:pic>
        <p:nvPicPr>
          <p:cNvPr id="13" name="Picture 12" descr="matias carrasco kind.png"/>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5095875" y="5282565"/>
            <a:ext cx="466725" cy="508635"/>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152400"/>
            <a:ext cx="6858000" cy="609600"/>
          </a:xfrm>
        </p:spPr>
        <p:txBody>
          <a:bodyPr>
            <a:normAutofit/>
          </a:bodyPr>
          <a:lstStyle/>
          <a:p>
            <a:r>
              <a:rPr lang="en-US" dirty="0" smtClean="0"/>
              <a:t>Going Where the Talent </a:t>
            </a:r>
            <a:r>
              <a:rPr lang="en-US" dirty="0"/>
              <a:t>i</a:t>
            </a:r>
            <a:r>
              <a:rPr lang="en-US" dirty="0" smtClean="0"/>
              <a:t>s: Distributed Team</a:t>
            </a:r>
            <a:endParaRPr lang="en-US" dirty="0"/>
          </a:p>
        </p:txBody>
      </p:sp>
      <p:sp>
        <p:nvSpPr>
          <p:cNvPr id="10" name="Rectangle 9"/>
          <p:cNvSpPr/>
          <p:nvPr/>
        </p:nvSpPr>
        <p:spPr>
          <a:xfrm>
            <a:off x="1752600" y="5334000"/>
            <a:ext cx="7315200" cy="990600"/>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sz="2800" dirty="0" smtClean="0">
                <a:solidFill>
                  <a:prstClr val="white"/>
                </a:solidFill>
                <a:latin typeface="Calibri"/>
              </a:rPr>
              <a:t>Infrastructure</a:t>
            </a:r>
            <a:endParaRPr lang="en-US" sz="2800" dirty="0">
              <a:solidFill>
                <a:prstClr val="white"/>
              </a:solidFill>
              <a:latin typeface="Calibri"/>
            </a:endParaRPr>
          </a:p>
        </p:txBody>
      </p:sp>
      <p:sp>
        <p:nvSpPr>
          <p:cNvPr id="15" name="Rectangle 14"/>
          <p:cNvSpPr/>
          <p:nvPr/>
        </p:nvSpPr>
        <p:spPr>
          <a:xfrm>
            <a:off x="1752453" y="4267200"/>
            <a:ext cx="6354450"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prstClr val="white"/>
                </a:solidFill>
                <a:latin typeface="Calibri"/>
              </a:rPr>
              <a:t>Middleware</a:t>
            </a:r>
            <a:endParaRPr lang="en-US" sz="2800" dirty="0">
              <a:solidFill>
                <a:prstClr val="white"/>
              </a:solidFill>
              <a:latin typeface="Calibri"/>
            </a:endParaRPr>
          </a:p>
        </p:txBody>
      </p:sp>
      <p:sp>
        <p:nvSpPr>
          <p:cNvPr id="16" name="Rectangle 15"/>
          <p:cNvSpPr/>
          <p:nvPr/>
        </p:nvSpPr>
        <p:spPr>
          <a:xfrm>
            <a:off x="2262737" y="3200400"/>
            <a:ext cx="5333882"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prstClr val="white"/>
                </a:solidFill>
                <a:latin typeface="Calibri"/>
              </a:rPr>
              <a:t>Science Pipelines</a:t>
            </a:r>
            <a:endParaRPr lang="en-US" sz="2800" dirty="0">
              <a:solidFill>
                <a:prstClr val="white"/>
              </a:solidFill>
              <a:latin typeface="Calibri"/>
            </a:endParaRPr>
          </a:p>
        </p:txBody>
      </p:sp>
      <p:sp>
        <p:nvSpPr>
          <p:cNvPr id="17" name="Rectangle 16"/>
          <p:cNvSpPr/>
          <p:nvPr/>
        </p:nvSpPr>
        <p:spPr>
          <a:xfrm>
            <a:off x="2795700" y="2133600"/>
            <a:ext cx="4267956"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prstClr val="white"/>
                </a:solidFill>
                <a:latin typeface="Calibri"/>
              </a:rPr>
              <a:t>Database</a:t>
            </a:r>
            <a:endParaRPr lang="en-US" sz="2800" dirty="0">
              <a:solidFill>
                <a:prstClr val="white"/>
              </a:solidFill>
              <a:latin typeface="Calibri"/>
            </a:endParaRPr>
          </a:p>
        </p:txBody>
      </p:sp>
      <p:sp>
        <p:nvSpPr>
          <p:cNvPr id="19" name="Rectangle 18"/>
          <p:cNvSpPr/>
          <p:nvPr/>
        </p:nvSpPr>
        <p:spPr>
          <a:xfrm>
            <a:off x="3294644" y="1066800"/>
            <a:ext cx="3248144" cy="990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prstClr val="white"/>
                </a:solidFill>
                <a:latin typeface="Calibri"/>
              </a:rPr>
              <a:t>User Interfaces</a:t>
            </a:r>
            <a:endParaRPr lang="en-US" sz="2800" dirty="0">
              <a:solidFill>
                <a:prstClr val="white"/>
              </a:solidFill>
              <a:latin typeface="Calibri"/>
            </a:endParaRPr>
          </a:p>
        </p:txBody>
      </p:sp>
      <p:pic>
        <p:nvPicPr>
          <p:cNvPr id="21" name="Picture 20"/>
          <p:cNvPicPr>
            <a:picLocks noChangeAspect="1"/>
          </p:cNvPicPr>
          <p:nvPr/>
        </p:nvPicPr>
        <p:blipFill>
          <a:blip r:embed="rId3" cstate="print"/>
          <a:stretch>
            <a:fillRect/>
          </a:stretch>
        </p:blipFill>
        <p:spPr>
          <a:xfrm>
            <a:off x="838200" y="4672870"/>
            <a:ext cx="685800" cy="203930"/>
          </a:xfrm>
          <a:prstGeom prst="rect">
            <a:avLst/>
          </a:prstGeom>
        </p:spPr>
      </p:pic>
      <p:pic>
        <p:nvPicPr>
          <p:cNvPr id="22" name="Picture 21"/>
          <p:cNvPicPr>
            <a:picLocks noChangeAspect="1"/>
          </p:cNvPicPr>
          <p:nvPr/>
        </p:nvPicPr>
        <p:blipFill>
          <a:blip r:embed="rId4" cstate="print"/>
          <a:stretch>
            <a:fillRect/>
          </a:stretch>
        </p:blipFill>
        <p:spPr>
          <a:xfrm>
            <a:off x="762000" y="3397606"/>
            <a:ext cx="838200" cy="412394"/>
          </a:xfrm>
          <a:prstGeom prst="rect">
            <a:avLst/>
          </a:prstGeom>
        </p:spPr>
      </p:pic>
      <p:pic>
        <p:nvPicPr>
          <p:cNvPr id="23" name="Picture 22"/>
          <p:cNvPicPr>
            <a:picLocks noChangeAspect="1"/>
          </p:cNvPicPr>
          <p:nvPr/>
        </p:nvPicPr>
        <p:blipFill>
          <a:blip r:embed="rId5" cstate="print"/>
          <a:stretch>
            <a:fillRect/>
          </a:stretch>
        </p:blipFill>
        <p:spPr>
          <a:xfrm>
            <a:off x="239486" y="3338946"/>
            <a:ext cx="370114" cy="471054"/>
          </a:xfrm>
          <a:prstGeom prst="rect">
            <a:avLst/>
          </a:prstGeom>
        </p:spPr>
      </p:pic>
      <p:pic>
        <p:nvPicPr>
          <p:cNvPr id="24" name="Picture 23"/>
          <p:cNvPicPr>
            <a:picLocks noChangeAspect="1"/>
          </p:cNvPicPr>
          <p:nvPr/>
        </p:nvPicPr>
        <p:blipFill rotWithShape="1">
          <a:blip r:embed="rId6" cstate="print"/>
          <a:srcRect/>
          <a:stretch/>
        </p:blipFill>
        <p:spPr>
          <a:xfrm>
            <a:off x="437628" y="1219200"/>
            <a:ext cx="781572" cy="533400"/>
          </a:xfrm>
          <a:prstGeom prst="rect">
            <a:avLst/>
          </a:prstGeom>
        </p:spPr>
      </p:pic>
      <p:pic>
        <p:nvPicPr>
          <p:cNvPr id="26" name="Picture 25"/>
          <p:cNvPicPr>
            <a:picLocks noChangeAspect="1"/>
          </p:cNvPicPr>
          <p:nvPr/>
        </p:nvPicPr>
        <p:blipFill>
          <a:blip r:embed="rId7" cstate="print"/>
          <a:stretch>
            <a:fillRect/>
          </a:stretch>
        </p:blipFill>
        <p:spPr>
          <a:xfrm>
            <a:off x="936131" y="5378531"/>
            <a:ext cx="511669" cy="458253"/>
          </a:xfrm>
          <a:prstGeom prst="rect">
            <a:avLst/>
          </a:prstGeom>
        </p:spPr>
      </p:pic>
      <p:pic>
        <p:nvPicPr>
          <p:cNvPr id="27" name="Picture 26"/>
          <p:cNvPicPr>
            <a:picLocks noChangeAspect="1"/>
          </p:cNvPicPr>
          <p:nvPr/>
        </p:nvPicPr>
        <p:blipFill>
          <a:blip r:embed="rId8" cstate="print">
            <a:clrChange>
              <a:clrFrom>
                <a:srgbClr val="FFFFFF"/>
              </a:clrFrom>
              <a:clrTo>
                <a:srgbClr val="FFFFFF">
                  <a:alpha val="0"/>
                </a:srgbClr>
              </a:clrTo>
            </a:clrChange>
          </a:blip>
          <a:stretch>
            <a:fillRect/>
          </a:stretch>
        </p:blipFill>
        <p:spPr>
          <a:xfrm>
            <a:off x="0" y="4541384"/>
            <a:ext cx="793715" cy="487816"/>
          </a:xfrm>
          <a:prstGeom prst="rect">
            <a:avLst/>
          </a:prstGeom>
        </p:spPr>
      </p:pic>
      <p:pic>
        <p:nvPicPr>
          <p:cNvPr id="28" name="Picture 27"/>
          <p:cNvPicPr>
            <a:picLocks noChangeAspect="1"/>
          </p:cNvPicPr>
          <p:nvPr/>
        </p:nvPicPr>
        <p:blipFill>
          <a:blip r:embed="rId8" cstate="print">
            <a:clrChange>
              <a:clrFrom>
                <a:srgbClr val="FFFFFF"/>
              </a:clrFrom>
              <a:clrTo>
                <a:srgbClr val="FFFFFF">
                  <a:alpha val="0"/>
                </a:srgbClr>
              </a:clrTo>
            </a:clrChange>
          </a:blip>
          <a:stretch>
            <a:fillRect/>
          </a:stretch>
        </p:blipFill>
        <p:spPr>
          <a:xfrm>
            <a:off x="0" y="5379584"/>
            <a:ext cx="793715" cy="487816"/>
          </a:xfrm>
          <a:prstGeom prst="rect">
            <a:avLst/>
          </a:prstGeom>
        </p:spPr>
      </p:pic>
      <p:pic>
        <p:nvPicPr>
          <p:cNvPr id="29" name="Picture 28"/>
          <p:cNvPicPr>
            <a:picLocks noChangeAspect="1"/>
          </p:cNvPicPr>
          <p:nvPr/>
        </p:nvPicPr>
        <p:blipFill>
          <a:blip r:embed="rId3" cstate="print"/>
          <a:stretch>
            <a:fillRect/>
          </a:stretch>
        </p:blipFill>
        <p:spPr>
          <a:xfrm>
            <a:off x="457200" y="2438400"/>
            <a:ext cx="685800" cy="203930"/>
          </a:xfrm>
          <a:prstGeom prst="rect">
            <a:avLst/>
          </a:prstGeom>
        </p:spPr>
      </p:pic>
      <p:sp>
        <p:nvSpPr>
          <p:cNvPr id="18" name="Rectangle 17"/>
          <p:cNvSpPr/>
          <p:nvPr/>
        </p:nvSpPr>
        <p:spPr>
          <a:xfrm rot="16200000">
            <a:off x="6566634" y="2741377"/>
            <a:ext cx="4175744" cy="826590"/>
          </a:xfrm>
          <a:prstGeom prst="rect">
            <a:avLst/>
          </a:prstGeom>
          <a:gradFill flip="none" rotWithShape="1">
            <a:gsLst>
              <a:gs pos="0">
                <a:srgbClr val="4E1D1C"/>
              </a:gs>
              <a:gs pos="100000">
                <a:schemeClr val="accent2">
                  <a:lumMod val="75000"/>
                </a:schemeClr>
              </a:gs>
            </a:gsLst>
            <a:lin ang="0" scaled="1"/>
            <a:tileRect/>
          </a:gradFill>
          <a:ln>
            <a:solidFill>
              <a:srgbClr val="4E1D1C"/>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2400" dirty="0" smtClean="0">
                <a:solidFill>
                  <a:prstClr val="white"/>
                </a:solidFill>
                <a:latin typeface="Calibri"/>
              </a:rPr>
              <a:t>   </a:t>
            </a:r>
            <a:r>
              <a:rPr lang="en-US" sz="2400" dirty="0" err="1" smtClean="0">
                <a:solidFill>
                  <a:prstClr val="white"/>
                </a:solidFill>
                <a:latin typeface="Calibri"/>
              </a:rPr>
              <a:t>Mgmt</a:t>
            </a:r>
            <a:r>
              <a:rPr lang="en-US" sz="2400" dirty="0" smtClean="0">
                <a:solidFill>
                  <a:prstClr val="white"/>
                </a:solidFill>
                <a:latin typeface="Calibri"/>
              </a:rPr>
              <a:t>, I&amp;T, and Science QA</a:t>
            </a:r>
            <a:endParaRPr lang="en-US" sz="2400" dirty="0">
              <a:solidFill>
                <a:prstClr val="white"/>
              </a:solidFill>
              <a:latin typeface="Calibri"/>
            </a:endParaRPr>
          </a:p>
        </p:txBody>
      </p:sp>
      <p:pic>
        <p:nvPicPr>
          <p:cNvPr id="4" name="Picture 3"/>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241211" y="1067142"/>
            <a:ext cx="826589" cy="298107"/>
          </a:xfrm>
          <a:prstGeom prst="rect">
            <a:avLst/>
          </a:prstGeom>
        </p:spPr>
      </p:pic>
      <p:pic>
        <p:nvPicPr>
          <p:cNvPr id="20" name="Picture 19"/>
          <p:cNvPicPr>
            <a:picLocks noChangeAspect="1"/>
          </p:cNvPicPr>
          <p:nvPr/>
        </p:nvPicPr>
        <p:blipFill>
          <a:blip r:embed="rId10" cstate="print"/>
          <a:stretch>
            <a:fillRect/>
          </a:stretch>
        </p:blipFill>
        <p:spPr>
          <a:xfrm>
            <a:off x="257417" y="6019800"/>
            <a:ext cx="733183" cy="325859"/>
          </a:xfrm>
          <a:prstGeom prst="rect">
            <a:avLst/>
          </a:prstGeom>
        </p:spPr>
      </p:pic>
      <p:pic>
        <p:nvPicPr>
          <p:cNvPr id="25" name="Picture 2"/>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990600" y="6001651"/>
            <a:ext cx="590619" cy="322949"/>
          </a:xfrm>
          <a:prstGeom prst="rect">
            <a:avLst/>
          </a:prstGeom>
          <a:noFill/>
          <a:ln w="9525">
            <a:noFill/>
            <a:miter lim="800000"/>
            <a:headEnd/>
            <a:tailEnd/>
          </a:ln>
        </p:spPr>
      </p:pic>
      <p:pic>
        <p:nvPicPr>
          <p:cNvPr id="30" name="Picture 29" descr="Screen Shot 2015-03-15 at 4.23.38 AM.png"/>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04800" y="3886200"/>
            <a:ext cx="1047750" cy="289560"/>
          </a:xfrm>
          <a:prstGeom prst="rect">
            <a:avLst/>
          </a:prstGeom>
        </p:spPr>
      </p:pic>
    </p:spTree>
    <p:extLst>
      <p:ext uri="{BB962C8B-B14F-4D97-AF65-F5344CB8AC3E}">
        <p14:creationId xmlns:p14="http://schemas.microsoft.com/office/powerpoint/2010/main" val="19127883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Line 5"/>
          <p:cNvSpPr>
            <a:spLocks noChangeShapeType="1"/>
          </p:cNvSpPr>
          <p:nvPr/>
        </p:nvSpPr>
        <p:spPr bwMode="auto">
          <a:xfrm flipH="1">
            <a:off x="6096000" y="1009650"/>
            <a:ext cx="1600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6387" name="Rectangle 6"/>
          <p:cNvSpPr>
            <a:spLocks noChangeArrowheads="1"/>
          </p:cNvSpPr>
          <p:nvPr/>
        </p:nvSpPr>
        <p:spPr bwMode="auto">
          <a:xfrm>
            <a:off x="1447800" y="176212"/>
            <a:ext cx="70104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buClr>
                <a:srgbClr val="0000FF"/>
              </a:buClr>
              <a:buSzPct val="100000"/>
              <a:buFont typeface="Arial" charset="0"/>
              <a:buNone/>
            </a:pPr>
            <a:r>
              <a:rPr lang="en-US" sz="2000" dirty="0" smtClean="0">
                <a:solidFill>
                  <a:srgbClr val="000000"/>
                </a:solidFill>
                <a:latin typeface="Trebuchet MS" charset="0"/>
              </a:rPr>
              <a:t>DM Construction</a:t>
            </a:r>
            <a:r>
              <a:rPr lang="en-US" sz="2000" dirty="0">
                <a:solidFill>
                  <a:srgbClr val="000000"/>
                </a:solidFill>
                <a:latin typeface="Trebuchet MS" charset="0"/>
              </a:rPr>
              <a:t>/Commissioning Phases Organization</a:t>
            </a:r>
          </a:p>
        </p:txBody>
      </p:sp>
      <p:sp>
        <p:nvSpPr>
          <p:cNvPr id="16388" name="Line 31"/>
          <p:cNvSpPr>
            <a:spLocks noChangeShapeType="1"/>
          </p:cNvSpPr>
          <p:nvPr/>
        </p:nvSpPr>
        <p:spPr bwMode="auto">
          <a:xfrm flipH="1">
            <a:off x="4343400" y="2435225"/>
            <a:ext cx="457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6389" name="Line 31"/>
          <p:cNvSpPr>
            <a:spLocks noChangeShapeType="1"/>
          </p:cNvSpPr>
          <p:nvPr/>
        </p:nvSpPr>
        <p:spPr bwMode="auto">
          <a:xfrm flipH="1">
            <a:off x="4800600" y="2438400"/>
            <a:ext cx="457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Rectangle 31"/>
          <p:cNvSpPr/>
          <p:nvPr/>
        </p:nvSpPr>
        <p:spPr>
          <a:xfrm>
            <a:off x="65088" y="3429000"/>
            <a:ext cx="4419600" cy="2641600"/>
          </a:xfrm>
          <a:prstGeom prst="rect">
            <a:avLst/>
          </a:prstGeom>
          <a:noFill/>
          <a:ln w="9525" cap="flat" cmpd="sng" algn="ctr">
            <a:solidFill>
              <a:srgbClr val="000000"/>
            </a:solidFill>
            <a:prstDash val="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400">
                <a:solidFill>
                  <a:schemeClr val="tx1"/>
                </a:solidFill>
                <a:latin typeface="Arial" charset="0"/>
                <a:ea typeface="Arial" charset="0"/>
                <a:cs typeface="Arial" charset="0"/>
              </a:rPr>
              <a:t>Middleware &amp; Infrastructure Lead Institutions</a:t>
            </a:r>
          </a:p>
        </p:txBody>
      </p:sp>
      <p:sp>
        <p:nvSpPr>
          <p:cNvPr id="16391" name="Line 3"/>
          <p:cNvSpPr>
            <a:spLocks noChangeShapeType="1"/>
          </p:cNvSpPr>
          <p:nvPr/>
        </p:nvSpPr>
        <p:spPr bwMode="auto">
          <a:xfrm flipH="1">
            <a:off x="1447800" y="1204913"/>
            <a:ext cx="1600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6392" name="Line 4"/>
          <p:cNvSpPr>
            <a:spLocks noChangeShapeType="1"/>
          </p:cNvSpPr>
          <p:nvPr/>
        </p:nvSpPr>
        <p:spPr bwMode="auto">
          <a:xfrm flipH="1">
            <a:off x="6545263" y="2295525"/>
            <a:ext cx="1600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6393" name="Line 5"/>
          <p:cNvSpPr>
            <a:spLocks noChangeShapeType="1"/>
          </p:cNvSpPr>
          <p:nvPr/>
        </p:nvSpPr>
        <p:spPr bwMode="auto">
          <a:xfrm flipH="1">
            <a:off x="6096000" y="1382713"/>
            <a:ext cx="1600200" cy="0"/>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en-US"/>
          </a:p>
        </p:txBody>
      </p:sp>
      <p:sp>
        <p:nvSpPr>
          <p:cNvPr id="16394" name="Line 17"/>
          <p:cNvSpPr>
            <a:spLocks noChangeShapeType="1"/>
          </p:cNvSpPr>
          <p:nvPr/>
        </p:nvSpPr>
        <p:spPr bwMode="auto">
          <a:xfrm flipH="1">
            <a:off x="5715000" y="1327150"/>
            <a:ext cx="649288" cy="0"/>
          </a:xfrm>
          <a:prstGeom prst="line">
            <a:avLst/>
          </a:prstGeom>
          <a:noFill/>
          <a:ln w="9525">
            <a:solidFill>
              <a:schemeClr val="tx1"/>
            </a:solidFill>
            <a:prstDash val="lgDash"/>
            <a:round/>
            <a:headEnd/>
            <a:tailEnd/>
          </a:ln>
          <a:extLst>
            <a:ext uri="{909E8E84-426E-40dd-AFC4-6F175D3DCCD1}">
              <a14:hiddenFill xmlns:a14="http://schemas.microsoft.com/office/drawing/2010/main">
                <a:noFill/>
              </a14:hiddenFill>
            </a:ext>
          </a:extLst>
        </p:spPr>
        <p:txBody>
          <a:bodyPr/>
          <a:lstStyle/>
          <a:p>
            <a:endParaRPr lang="en-US"/>
          </a:p>
        </p:txBody>
      </p:sp>
      <p:sp>
        <p:nvSpPr>
          <p:cNvPr id="49" name="Rectangle 20"/>
          <p:cNvSpPr>
            <a:spLocks noChangeArrowheads="1"/>
          </p:cNvSpPr>
          <p:nvPr/>
        </p:nvSpPr>
        <p:spPr bwMode="auto">
          <a:xfrm>
            <a:off x="7086600" y="1230313"/>
            <a:ext cx="1981200" cy="304800"/>
          </a:xfrm>
          <a:prstGeom prst="rect">
            <a:avLst/>
          </a:prstGeom>
          <a:solidFill>
            <a:schemeClr val="bg1">
              <a:lumMod val="75000"/>
            </a:schemeClr>
          </a:solidFill>
          <a:ln w="9525">
            <a:solidFill>
              <a:schemeClr val="tx1"/>
            </a:solidFill>
            <a:prstDash val="dash"/>
            <a:miter lim="800000"/>
            <a:headEnd/>
            <a:tailEnd/>
          </a:ln>
        </p:spPr>
        <p:txBody>
          <a:bodyPr wrap="none" anchor="ctr"/>
          <a:lstStyle/>
          <a:p>
            <a:pPr algn="ctr"/>
            <a:r>
              <a:rPr lang="en-US" sz="1200"/>
              <a:t>LSST Science Council</a:t>
            </a:r>
            <a:endParaRPr lang="en-US" sz="1000"/>
          </a:p>
        </p:txBody>
      </p:sp>
      <p:sp>
        <p:nvSpPr>
          <p:cNvPr id="56" name="Rectangle 21"/>
          <p:cNvSpPr>
            <a:spLocks noChangeArrowheads="1"/>
          </p:cNvSpPr>
          <p:nvPr/>
        </p:nvSpPr>
        <p:spPr bwMode="auto">
          <a:xfrm>
            <a:off x="7981950" y="1933575"/>
            <a:ext cx="990600" cy="839788"/>
          </a:xfrm>
          <a:prstGeom prst="rect">
            <a:avLst/>
          </a:prstGeom>
          <a:solidFill>
            <a:schemeClr val="bg1">
              <a:lumMod val="75000"/>
            </a:schemeClr>
          </a:solidFill>
          <a:ln w="9525">
            <a:solidFill>
              <a:schemeClr val="tx1"/>
            </a:solidFill>
            <a:prstDash val="dash"/>
            <a:miter lim="800000"/>
            <a:headEnd/>
            <a:tailEnd/>
          </a:ln>
        </p:spPr>
        <p:txBody>
          <a:bodyPr wrap="none" anchor="ctr"/>
          <a:lstStyle/>
          <a:p>
            <a:pPr algn="ctr" eaLnBrk="0" hangingPunct="0"/>
            <a:endParaRPr lang="en-US" sz="1400"/>
          </a:p>
          <a:p>
            <a:pPr algn="ctr" eaLnBrk="0" hangingPunct="0"/>
            <a:r>
              <a:rPr lang="en-US" sz="1200"/>
              <a:t>LSST System </a:t>
            </a:r>
          </a:p>
          <a:p>
            <a:pPr algn="ctr" eaLnBrk="0" hangingPunct="0"/>
            <a:r>
              <a:rPr lang="en-US" sz="1200"/>
              <a:t>Engineering</a:t>
            </a:r>
          </a:p>
          <a:p>
            <a:pPr algn="ctr" eaLnBrk="0" hangingPunct="0"/>
            <a:endParaRPr lang="en-US" sz="1200"/>
          </a:p>
        </p:txBody>
      </p:sp>
      <p:sp>
        <p:nvSpPr>
          <p:cNvPr id="57" name="Rectangle 22"/>
          <p:cNvSpPr>
            <a:spLocks noChangeArrowheads="1"/>
          </p:cNvSpPr>
          <p:nvPr/>
        </p:nvSpPr>
        <p:spPr bwMode="auto">
          <a:xfrm>
            <a:off x="381000" y="882650"/>
            <a:ext cx="1981200" cy="685800"/>
          </a:xfrm>
          <a:prstGeom prst="rect">
            <a:avLst/>
          </a:prstGeom>
          <a:solidFill>
            <a:schemeClr val="bg1">
              <a:lumMod val="75000"/>
            </a:schemeClr>
          </a:solidFill>
          <a:ln w="9525">
            <a:solidFill>
              <a:schemeClr val="tx1"/>
            </a:solidFill>
            <a:prstDash val="dash"/>
            <a:miter lim="800000"/>
            <a:headEnd/>
            <a:tailEnd/>
          </a:ln>
        </p:spPr>
        <p:txBody>
          <a:bodyPr wrap="none" anchor="ctr"/>
          <a:lstStyle/>
          <a:p>
            <a:pPr algn="ctr" eaLnBrk="0" hangingPunct="0"/>
            <a:endParaRPr lang="en-US" sz="1400"/>
          </a:p>
          <a:p>
            <a:pPr algn="ctr" eaLnBrk="0" hangingPunct="0"/>
            <a:r>
              <a:rPr lang="en-US" sz="1200"/>
              <a:t>LSST Project Office/</a:t>
            </a:r>
          </a:p>
          <a:p>
            <a:pPr algn="ctr" eaLnBrk="0" hangingPunct="0"/>
            <a:r>
              <a:rPr lang="en-US" sz="1200"/>
              <a:t>Business Office</a:t>
            </a:r>
          </a:p>
          <a:p>
            <a:pPr algn="ctr" eaLnBrk="0" hangingPunct="0"/>
            <a:endParaRPr lang="en-US" sz="1200"/>
          </a:p>
        </p:txBody>
      </p:sp>
      <p:cxnSp>
        <p:nvCxnSpPr>
          <p:cNvPr id="63" name="Elbow Connector 62"/>
          <p:cNvCxnSpPr>
            <a:endCxn id="67" idx="0"/>
          </p:cNvCxnSpPr>
          <p:nvPr/>
        </p:nvCxnSpPr>
        <p:spPr>
          <a:xfrm rot="16200000" flipH="1">
            <a:off x="4800600" y="1676400"/>
            <a:ext cx="1905000" cy="1905000"/>
          </a:xfrm>
          <a:prstGeom prst="bentConnector3">
            <a:avLst>
              <a:gd name="adj1" fmla="val 83931"/>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4" name="Rectangle 63"/>
          <p:cNvSpPr/>
          <p:nvPr/>
        </p:nvSpPr>
        <p:spPr>
          <a:xfrm>
            <a:off x="4648200" y="3429000"/>
            <a:ext cx="4419600" cy="2641600"/>
          </a:xfrm>
          <a:prstGeom prst="rect">
            <a:avLst/>
          </a:prstGeom>
          <a:noFill/>
          <a:ln w="9525" cap="flat" cmpd="sng" algn="ctr">
            <a:solidFill>
              <a:schemeClr val="tx1"/>
            </a:solidFill>
            <a:prstDash val="dash"/>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b"/>
          <a:lstStyle/>
          <a:p>
            <a:pPr algn="ctr">
              <a:defRPr/>
            </a:pPr>
            <a:r>
              <a:rPr lang="en-US" sz="1400" dirty="0">
                <a:solidFill>
                  <a:srgbClr val="000000"/>
                </a:solidFill>
                <a:latin typeface="Arial" charset="0"/>
                <a:ea typeface="Arial" charset="0"/>
                <a:cs typeface="Arial" charset="0"/>
              </a:rPr>
              <a:t>Applications Lead Institutions</a:t>
            </a:r>
          </a:p>
        </p:txBody>
      </p:sp>
      <p:sp>
        <p:nvSpPr>
          <p:cNvPr id="16400" name="Rectangle 19"/>
          <p:cNvSpPr>
            <a:spLocks noChangeArrowheads="1"/>
          </p:cNvSpPr>
          <p:nvPr/>
        </p:nvSpPr>
        <p:spPr bwMode="auto">
          <a:xfrm>
            <a:off x="685800" y="6059488"/>
            <a:ext cx="2800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sz="1200" dirty="0">
                <a:solidFill>
                  <a:srgbClr val="000000"/>
                </a:solidFill>
              </a:rPr>
              <a:t>*   DM </a:t>
            </a:r>
            <a:r>
              <a:rPr lang="en-US" sz="1200" dirty="0" err="1">
                <a:solidFill>
                  <a:srgbClr val="000000"/>
                </a:solidFill>
              </a:rPr>
              <a:t>LeadershipTeam</a:t>
            </a:r>
            <a:endParaRPr lang="en-US" sz="1200" dirty="0">
              <a:solidFill>
                <a:srgbClr val="000000"/>
              </a:solidFill>
            </a:endParaRPr>
          </a:p>
          <a:p>
            <a:r>
              <a:rPr lang="en-US" sz="1200" dirty="0">
                <a:solidFill>
                  <a:srgbClr val="000000"/>
                </a:solidFill>
              </a:rPr>
              <a:t>**  and DM Science/Architecture Team</a:t>
            </a:r>
          </a:p>
        </p:txBody>
      </p:sp>
      <p:sp>
        <p:nvSpPr>
          <p:cNvPr id="34" name="Rectangle 20"/>
          <p:cNvSpPr>
            <a:spLocks noChangeArrowheads="1"/>
          </p:cNvSpPr>
          <p:nvPr/>
        </p:nvSpPr>
        <p:spPr bwMode="auto">
          <a:xfrm>
            <a:off x="7086600" y="857250"/>
            <a:ext cx="1981200" cy="304800"/>
          </a:xfrm>
          <a:prstGeom prst="rect">
            <a:avLst/>
          </a:prstGeom>
          <a:solidFill>
            <a:schemeClr val="bg1">
              <a:lumMod val="75000"/>
            </a:schemeClr>
          </a:solidFill>
          <a:ln w="9525">
            <a:solidFill>
              <a:schemeClr val="tx1"/>
            </a:solidFill>
            <a:prstDash val="dash"/>
            <a:miter lim="800000"/>
            <a:headEnd/>
            <a:tailEnd/>
          </a:ln>
        </p:spPr>
        <p:txBody>
          <a:bodyPr wrap="none" anchor="ctr"/>
          <a:lstStyle/>
          <a:p>
            <a:pPr algn="ctr"/>
            <a:r>
              <a:rPr lang="en-US" sz="1200"/>
              <a:t>LSST Director</a:t>
            </a:r>
            <a:endParaRPr lang="en-US" sz="1000"/>
          </a:p>
        </p:txBody>
      </p:sp>
      <p:cxnSp>
        <p:nvCxnSpPr>
          <p:cNvPr id="42" name="Elbow Connector 41"/>
          <p:cNvCxnSpPr>
            <a:endCxn id="65" idx="0"/>
          </p:cNvCxnSpPr>
          <p:nvPr/>
        </p:nvCxnSpPr>
        <p:spPr>
          <a:xfrm>
            <a:off x="4800600" y="3276600"/>
            <a:ext cx="2971800" cy="1476375"/>
          </a:xfrm>
          <a:prstGeom prst="bentConnector2">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Elbow Connector 44"/>
          <p:cNvCxnSpPr>
            <a:endCxn id="66" idx="0"/>
          </p:cNvCxnSpPr>
          <p:nvPr/>
        </p:nvCxnSpPr>
        <p:spPr>
          <a:xfrm rot="16200000" flipH="1">
            <a:off x="3785394" y="2823369"/>
            <a:ext cx="2944812" cy="914400"/>
          </a:xfrm>
          <a:prstGeom prst="bentConnector3">
            <a:avLst>
              <a:gd name="adj1" fmla="val 50000"/>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Elbow Connector 74"/>
          <p:cNvCxnSpPr>
            <a:endCxn id="16412" idx="0"/>
          </p:cNvCxnSpPr>
          <p:nvPr/>
        </p:nvCxnSpPr>
        <p:spPr>
          <a:xfrm rot="5400000">
            <a:off x="2582863" y="2535238"/>
            <a:ext cx="2944812" cy="1490662"/>
          </a:xfrm>
          <a:prstGeom prst="bentConnector3">
            <a:avLst>
              <a:gd name="adj1" fmla="val 50000"/>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Elbow Connector 129"/>
          <p:cNvCxnSpPr/>
          <p:nvPr/>
        </p:nvCxnSpPr>
        <p:spPr>
          <a:xfrm rot="5400000">
            <a:off x="1048544" y="1150144"/>
            <a:ext cx="3776662" cy="3708400"/>
          </a:xfrm>
          <a:prstGeom prst="bentConnector3">
            <a:avLst>
              <a:gd name="adj1" fmla="val 57175"/>
            </a:avLst>
          </a:prstGeom>
          <a:ln w="12700" cap="flat" cmpd="sng" algn="ctr">
            <a:solidFill>
              <a:srgbClr val="000000"/>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Elbow Connector 152"/>
          <p:cNvCxnSpPr/>
          <p:nvPr/>
        </p:nvCxnSpPr>
        <p:spPr>
          <a:xfrm rot="5400000" flipH="1" flipV="1">
            <a:off x="3241675" y="2168525"/>
            <a:ext cx="406400" cy="2622550"/>
          </a:xfrm>
          <a:prstGeom prst="bentConnector2">
            <a:avLst/>
          </a:prstGeom>
          <a:ln w="12700" cap="flat" cmpd="sng" algn="ctr">
            <a:solidFill>
              <a:schemeClr val="tx1"/>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9" name="Rectangle 8"/>
          <p:cNvSpPr>
            <a:spLocks noChangeArrowheads="1"/>
          </p:cNvSpPr>
          <p:nvPr/>
        </p:nvSpPr>
        <p:spPr bwMode="auto">
          <a:xfrm>
            <a:off x="2944813" y="831850"/>
            <a:ext cx="1204912" cy="969963"/>
          </a:xfrm>
          <a:prstGeom prst="rect">
            <a:avLst/>
          </a:prstGeom>
          <a:solidFill>
            <a:schemeClr val="bg1">
              <a:lumMod val="75000"/>
            </a:schemeClr>
          </a:solidFill>
          <a:ln w="9525">
            <a:solidFill>
              <a:schemeClr val="tx1"/>
            </a:solidFill>
            <a:miter lim="800000"/>
            <a:headEnd/>
            <a:tailEnd/>
          </a:ln>
        </p:spPr>
        <p:txBody>
          <a:bodyPr anchor="ctr"/>
          <a:lstStyle/>
          <a:p>
            <a:pPr algn="ctr"/>
            <a:r>
              <a:rPr lang="en-US" sz="1400"/>
              <a:t> </a:t>
            </a:r>
          </a:p>
          <a:p>
            <a:pPr algn="ctr"/>
            <a:r>
              <a:rPr lang="en-US" sz="1400"/>
              <a:t>DM Project Manager *</a:t>
            </a:r>
          </a:p>
          <a:p>
            <a:pPr algn="ctr"/>
            <a:endParaRPr lang="en-US" sz="1400"/>
          </a:p>
        </p:txBody>
      </p:sp>
      <p:sp>
        <p:nvSpPr>
          <p:cNvPr id="48" name="Rectangle 18"/>
          <p:cNvSpPr>
            <a:spLocks noChangeArrowheads="1"/>
          </p:cNvSpPr>
          <p:nvPr/>
        </p:nvSpPr>
        <p:spPr bwMode="auto">
          <a:xfrm>
            <a:off x="5353050" y="831850"/>
            <a:ext cx="1349375" cy="969963"/>
          </a:xfrm>
          <a:prstGeom prst="rect">
            <a:avLst/>
          </a:prstGeom>
          <a:solidFill>
            <a:schemeClr val="bg1">
              <a:lumMod val="75000"/>
            </a:schemeClr>
          </a:solidFill>
          <a:ln w="9525">
            <a:solidFill>
              <a:schemeClr val="tx1"/>
            </a:solidFill>
            <a:miter lim="800000"/>
            <a:headEnd/>
            <a:tailEnd/>
          </a:ln>
        </p:spPr>
        <p:txBody>
          <a:bodyPr anchor="ctr"/>
          <a:lstStyle/>
          <a:p>
            <a:pPr algn="ctr"/>
            <a:r>
              <a:rPr lang="en-US" sz="1400"/>
              <a:t> </a:t>
            </a:r>
          </a:p>
          <a:p>
            <a:pPr algn="ctr"/>
            <a:r>
              <a:rPr lang="en-US" sz="1400"/>
              <a:t>DM Project Scientist **</a:t>
            </a:r>
          </a:p>
          <a:p>
            <a:pPr algn="ctr"/>
            <a:endParaRPr lang="en-US" sz="1400"/>
          </a:p>
        </p:txBody>
      </p:sp>
      <p:sp>
        <p:nvSpPr>
          <p:cNvPr id="40" name="Rectangle 16"/>
          <p:cNvSpPr>
            <a:spLocks noChangeArrowheads="1"/>
          </p:cNvSpPr>
          <p:nvPr/>
        </p:nvSpPr>
        <p:spPr bwMode="auto">
          <a:xfrm>
            <a:off x="4905375" y="1927225"/>
            <a:ext cx="2714625" cy="1090613"/>
          </a:xfrm>
          <a:prstGeom prst="rect">
            <a:avLst/>
          </a:prstGeom>
          <a:solidFill>
            <a:schemeClr val="bg1">
              <a:lumMod val="75000"/>
            </a:schemeClr>
          </a:solidFill>
          <a:ln w="9525">
            <a:solidFill>
              <a:schemeClr val="tx1"/>
            </a:solidFill>
            <a:miter lim="800000"/>
            <a:headEnd/>
            <a:tailEnd/>
          </a:ln>
        </p:spPr>
        <p:txBody>
          <a:bodyPr wrap="none" anchor="ctr"/>
          <a:lstStyle/>
          <a:p>
            <a:pPr algn="ctr">
              <a:defRPr/>
            </a:pPr>
            <a:r>
              <a:rPr lang="en-US" sz="1400" dirty="0">
                <a:latin typeface="Arial" pitchFamily="-109" charset="0"/>
                <a:ea typeface="+mn-ea"/>
                <a:cs typeface="+mn-cs"/>
              </a:rPr>
              <a:t>DM System Architect *</a:t>
            </a:r>
            <a:r>
              <a:rPr lang="en-US" sz="1400" dirty="0" smtClean="0">
                <a:latin typeface="Arial" pitchFamily="-109" charset="0"/>
                <a:ea typeface="+mn-ea"/>
                <a:cs typeface="+mn-cs"/>
              </a:rPr>
              <a:t>*</a:t>
            </a:r>
          </a:p>
          <a:p>
            <a:pPr algn="ctr">
              <a:defRPr/>
            </a:pPr>
            <a:r>
              <a:rPr lang="en-US" sz="1400" dirty="0" smtClean="0">
                <a:latin typeface="Arial" pitchFamily="-109" charset="0"/>
              </a:rPr>
              <a:t>DM Deputy System Architect **</a:t>
            </a:r>
            <a:endParaRPr lang="en-US" sz="1400" dirty="0">
              <a:latin typeface="Arial" pitchFamily="-109" charset="0"/>
              <a:ea typeface="+mn-ea"/>
              <a:cs typeface="+mn-cs"/>
            </a:endParaRPr>
          </a:p>
          <a:p>
            <a:pPr algn="ctr">
              <a:defRPr/>
            </a:pPr>
            <a:r>
              <a:rPr lang="en-US" sz="1400" dirty="0">
                <a:latin typeface="Arial" pitchFamily="-109" charset="0"/>
                <a:ea typeface="+mn-ea"/>
                <a:cs typeface="+mn-cs"/>
              </a:rPr>
              <a:t>DM System Interfaces Scientist **</a:t>
            </a:r>
          </a:p>
        </p:txBody>
      </p:sp>
      <p:sp>
        <p:nvSpPr>
          <p:cNvPr id="58" name="Rectangle 25"/>
          <p:cNvSpPr>
            <a:spLocks noChangeArrowheads="1"/>
          </p:cNvSpPr>
          <p:nvPr/>
        </p:nvSpPr>
        <p:spPr bwMode="auto">
          <a:xfrm>
            <a:off x="228600" y="4752975"/>
            <a:ext cx="1905000" cy="1028700"/>
          </a:xfrm>
          <a:prstGeom prst="rect">
            <a:avLst/>
          </a:prstGeom>
          <a:solidFill>
            <a:schemeClr val="bg1">
              <a:lumMod val="75000"/>
            </a:schemeClr>
          </a:solidFill>
          <a:ln w="9525">
            <a:solidFill>
              <a:schemeClr val="tx1"/>
            </a:solidFill>
            <a:miter lim="800000"/>
            <a:headEnd/>
            <a:tailEnd/>
          </a:ln>
        </p:spPr>
        <p:txBody>
          <a:bodyPr wrap="none" anchor="ctr"/>
          <a:lstStyle/>
          <a:p>
            <a:pPr algn="ctr">
              <a:defRPr/>
            </a:pPr>
            <a:r>
              <a:rPr lang="en-US" sz="1200">
                <a:latin typeface="Arial" pitchFamily="-101" charset="0"/>
                <a:ea typeface="+mn-ea"/>
                <a:cs typeface="+mn-cs"/>
              </a:rPr>
              <a:t>Processing Services/Tools </a:t>
            </a:r>
          </a:p>
          <a:p>
            <a:pPr algn="ctr">
              <a:defRPr/>
            </a:pPr>
            <a:r>
              <a:rPr lang="en-US" sz="1200">
                <a:latin typeface="Arial" pitchFamily="-101" charset="0"/>
                <a:ea typeface="+mn-ea"/>
                <a:cs typeface="+mn-cs"/>
              </a:rPr>
              <a:t>And Site Infrastructure</a:t>
            </a:r>
          </a:p>
          <a:p>
            <a:pPr algn="ctr">
              <a:defRPr/>
            </a:pPr>
            <a:r>
              <a:rPr lang="en-US" sz="1200">
                <a:latin typeface="Arial" pitchFamily="-101" charset="0"/>
                <a:ea typeface="+mn-ea"/>
                <a:cs typeface="+mn-cs"/>
              </a:rPr>
              <a:t>(NCSA) **</a:t>
            </a:r>
          </a:p>
        </p:txBody>
      </p:sp>
      <p:sp>
        <p:nvSpPr>
          <p:cNvPr id="16412" name="Rectangle 5"/>
          <p:cNvSpPr>
            <a:spLocks noChangeArrowheads="1"/>
          </p:cNvSpPr>
          <p:nvPr/>
        </p:nvSpPr>
        <p:spPr bwMode="auto">
          <a:xfrm>
            <a:off x="2395538" y="4752975"/>
            <a:ext cx="1828800" cy="1028700"/>
          </a:xfrm>
          <a:prstGeom prst="rect">
            <a:avLst/>
          </a:prstGeom>
          <a:solidFill>
            <a:srgbClr val="BFBFBF"/>
          </a:solidFill>
          <a:ln w="9525">
            <a:solidFill>
              <a:schemeClr val="tx1"/>
            </a:solidFill>
            <a:miter lim="800000"/>
            <a:headEnd/>
            <a:tailEnd/>
          </a:ln>
        </p:spPr>
        <p:txBody>
          <a:bodyPr wrap="none" anchor="ctr"/>
          <a:lstStyle/>
          <a:p>
            <a:pPr algn="ctr"/>
            <a:r>
              <a:rPr lang="en-US" sz="1200"/>
              <a:t>Base Site, Long-Haul </a:t>
            </a:r>
          </a:p>
          <a:p>
            <a:pPr algn="ctr"/>
            <a:r>
              <a:rPr lang="en-US" sz="1200"/>
              <a:t>Networks</a:t>
            </a:r>
          </a:p>
          <a:p>
            <a:pPr algn="ctr"/>
            <a:r>
              <a:rPr lang="en-US" sz="1200"/>
              <a:t>(NOAO) **</a:t>
            </a:r>
          </a:p>
        </p:txBody>
      </p:sp>
      <p:sp>
        <p:nvSpPr>
          <p:cNvPr id="16413" name="Rectangle 8"/>
          <p:cNvSpPr>
            <a:spLocks noChangeArrowheads="1"/>
          </p:cNvSpPr>
          <p:nvPr/>
        </p:nvSpPr>
        <p:spPr bwMode="auto">
          <a:xfrm>
            <a:off x="1219200" y="3581400"/>
            <a:ext cx="1905000" cy="1028700"/>
          </a:xfrm>
          <a:prstGeom prst="rect">
            <a:avLst/>
          </a:prstGeom>
          <a:solidFill>
            <a:srgbClr val="BFBFBF"/>
          </a:solidFill>
          <a:ln w="9525">
            <a:solidFill>
              <a:schemeClr val="tx1"/>
            </a:solidFill>
            <a:miter lim="800000"/>
            <a:headEnd/>
            <a:tailEnd/>
          </a:ln>
        </p:spPr>
        <p:txBody>
          <a:bodyPr wrap="none" anchor="ctr"/>
          <a:lstStyle/>
          <a:p>
            <a:pPr algn="ctr" eaLnBrk="0" hangingPunct="0"/>
            <a:r>
              <a:rPr lang="en-US" sz="1200"/>
              <a:t>Science Database and</a:t>
            </a:r>
          </a:p>
          <a:p>
            <a:pPr algn="ctr" eaLnBrk="0" hangingPunct="0"/>
            <a:r>
              <a:rPr lang="en-US" sz="1200"/>
              <a:t>Data Access Services</a:t>
            </a:r>
          </a:p>
          <a:p>
            <a:pPr algn="ctr" eaLnBrk="0" hangingPunct="0"/>
            <a:r>
              <a:rPr lang="en-US" sz="1200"/>
              <a:t>(SLAC) **</a:t>
            </a:r>
          </a:p>
        </p:txBody>
      </p:sp>
      <p:sp>
        <p:nvSpPr>
          <p:cNvPr id="65" name="Rectangle 10"/>
          <p:cNvSpPr>
            <a:spLocks noChangeArrowheads="1"/>
          </p:cNvSpPr>
          <p:nvPr/>
        </p:nvSpPr>
        <p:spPr bwMode="auto">
          <a:xfrm>
            <a:off x="6858000" y="4752975"/>
            <a:ext cx="1828800" cy="1028700"/>
          </a:xfrm>
          <a:prstGeom prst="rect">
            <a:avLst/>
          </a:prstGeom>
          <a:solidFill>
            <a:schemeClr val="bg1">
              <a:lumMod val="75000"/>
            </a:schemeClr>
          </a:solidFill>
          <a:ln w="9525">
            <a:solidFill>
              <a:schemeClr val="tx1"/>
            </a:solidFill>
            <a:miter lim="800000"/>
            <a:headEnd/>
            <a:tailEnd/>
          </a:ln>
        </p:spPr>
        <p:txBody>
          <a:bodyPr/>
          <a:lstStyle/>
          <a:p>
            <a:pPr algn="ctr">
              <a:defRPr/>
            </a:pPr>
            <a:r>
              <a:rPr lang="en-US" sz="1200">
                <a:latin typeface="Arial" pitchFamily="-101" charset="0"/>
                <a:ea typeface="+mn-ea"/>
                <a:cs typeface="+mn-cs"/>
              </a:rPr>
              <a:t>Data Release and Calibration Products Productions</a:t>
            </a:r>
          </a:p>
          <a:p>
            <a:pPr algn="ctr">
              <a:defRPr/>
            </a:pPr>
            <a:r>
              <a:rPr lang="en-US" sz="1200">
                <a:latin typeface="Arial" pitchFamily="-101" charset="0"/>
                <a:ea typeface="+mn-ea"/>
                <a:cs typeface="+mn-cs"/>
              </a:rPr>
              <a:t>(Princeton) **</a:t>
            </a:r>
          </a:p>
        </p:txBody>
      </p:sp>
      <p:sp>
        <p:nvSpPr>
          <p:cNvPr id="66" name="Rectangle 14"/>
          <p:cNvSpPr>
            <a:spLocks noChangeArrowheads="1"/>
          </p:cNvSpPr>
          <p:nvPr/>
        </p:nvSpPr>
        <p:spPr bwMode="auto">
          <a:xfrm>
            <a:off x="4800600" y="4752975"/>
            <a:ext cx="1828800" cy="1028700"/>
          </a:xfrm>
          <a:prstGeom prst="rect">
            <a:avLst/>
          </a:prstGeom>
          <a:solidFill>
            <a:schemeClr val="bg1">
              <a:lumMod val="75000"/>
            </a:schemeClr>
          </a:solidFill>
          <a:ln w="9525">
            <a:solidFill>
              <a:schemeClr val="tx1"/>
            </a:solidFill>
            <a:miter lim="800000"/>
            <a:headEnd/>
            <a:tailEnd/>
          </a:ln>
        </p:spPr>
        <p:txBody>
          <a:bodyPr wrap="none"/>
          <a:lstStyle/>
          <a:p>
            <a:pPr algn="ctr">
              <a:defRPr/>
            </a:pPr>
            <a:r>
              <a:rPr lang="en-US" sz="1200">
                <a:latin typeface="Arial" pitchFamily="-101" charset="0"/>
                <a:ea typeface="+mn-ea"/>
                <a:cs typeface="+mn-cs"/>
              </a:rPr>
              <a:t>Alert Production</a:t>
            </a:r>
          </a:p>
          <a:p>
            <a:pPr algn="ctr">
              <a:defRPr/>
            </a:pPr>
            <a:r>
              <a:rPr lang="en-US" sz="1200">
                <a:latin typeface="Arial" pitchFamily="-101" charset="0"/>
                <a:ea typeface="+mn-ea"/>
                <a:cs typeface="+mn-cs"/>
              </a:rPr>
              <a:t> (UW) **</a:t>
            </a:r>
          </a:p>
        </p:txBody>
      </p:sp>
      <p:sp>
        <p:nvSpPr>
          <p:cNvPr id="67" name="Rectangle 24"/>
          <p:cNvSpPr>
            <a:spLocks noChangeArrowheads="1"/>
          </p:cNvSpPr>
          <p:nvPr/>
        </p:nvSpPr>
        <p:spPr bwMode="auto">
          <a:xfrm>
            <a:off x="5791200" y="3581400"/>
            <a:ext cx="1828800" cy="1028700"/>
          </a:xfrm>
          <a:prstGeom prst="rect">
            <a:avLst/>
          </a:prstGeom>
          <a:solidFill>
            <a:schemeClr val="bg1">
              <a:lumMod val="75000"/>
            </a:schemeClr>
          </a:solidFill>
          <a:ln w="9525">
            <a:solidFill>
              <a:schemeClr val="tx1"/>
            </a:solidFill>
            <a:miter lim="800000"/>
            <a:headEnd/>
            <a:tailEnd/>
          </a:ln>
        </p:spPr>
        <p:txBody>
          <a:bodyPr wrap="none"/>
          <a:lstStyle/>
          <a:p>
            <a:pPr algn="ctr">
              <a:defRPr/>
            </a:pPr>
            <a:r>
              <a:rPr lang="en-US" sz="1200">
                <a:solidFill>
                  <a:srgbClr val="000000"/>
                </a:solidFill>
                <a:latin typeface="Arial" pitchFamily="-109" charset="0"/>
                <a:ea typeface="+mn-ea"/>
                <a:cs typeface="+mn-cs"/>
              </a:rPr>
              <a:t>Science User Interface</a:t>
            </a:r>
          </a:p>
          <a:p>
            <a:pPr algn="ctr">
              <a:defRPr/>
            </a:pPr>
            <a:r>
              <a:rPr lang="en-US" sz="1200">
                <a:solidFill>
                  <a:srgbClr val="000000"/>
                </a:solidFill>
                <a:latin typeface="Arial" pitchFamily="-109" charset="0"/>
                <a:ea typeface="+mn-ea"/>
                <a:cs typeface="+mn-cs"/>
              </a:rPr>
              <a:t> and Tools</a:t>
            </a:r>
          </a:p>
          <a:p>
            <a:pPr algn="ctr">
              <a:defRPr/>
            </a:pPr>
            <a:r>
              <a:rPr lang="en-US" sz="1200">
                <a:solidFill>
                  <a:srgbClr val="000000"/>
                </a:solidFill>
                <a:latin typeface="Arial" pitchFamily="-109" charset="0"/>
                <a:ea typeface="+mn-ea"/>
                <a:cs typeface="+mn-cs"/>
              </a:rPr>
              <a:t>(IPAC) **</a:t>
            </a:r>
          </a:p>
        </p:txBody>
      </p:sp>
      <p:sp>
        <p:nvSpPr>
          <p:cNvPr id="16417" name="Rectangle 16"/>
          <p:cNvSpPr>
            <a:spLocks noChangeArrowheads="1"/>
          </p:cNvSpPr>
          <p:nvPr/>
        </p:nvSpPr>
        <p:spPr bwMode="auto">
          <a:xfrm>
            <a:off x="1779588" y="1930400"/>
            <a:ext cx="2868612" cy="1057275"/>
          </a:xfrm>
          <a:prstGeom prst="rect">
            <a:avLst/>
          </a:prstGeom>
          <a:solidFill>
            <a:schemeClr val="bg1">
              <a:lumMod val="75000"/>
            </a:schemeClr>
          </a:solidFill>
          <a:ln w="9525">
            <a:solidFill>
              <a:schemeClr val="tx1"/>
            </a:solidFill>
            <a:miter lim="800000"/>
            <a:headEnd/>
            <a:tailEnd/>
          </a:ln>
        </p:spPr>
        <p:txBody>
          <a:bodyPr wrap="none" anchor="ctr"/>
          <a:lstStyle/>
          <a:p>
            <a:pPr algn="ctr">
              <a:defRPr/>
            </a:pPr>
            <a:r>
              <a:rPr lang="en-US" sz="1400" dirty="0">
                <a:latin typeface="Arial" pitchFamily="-111" charset="0"/>
                <a:ea typeface="+mn-ea"/>
                <a:cs typeface="+mn-cs"/>
              </a:rPr>
              <a:t>DM Science Quality and </a:t>
            </a:r>
          </a:p>
          <a:p>
            <a:pPr algn="ctr">
              <a:defRPr/>
            </a:pPr>
            <a:r>
              <a:rPr lang="en-US" sz="1400" dirty="0">
                <a:latin typeface="Arial" pitchFamily="-111" charset="0"/>
                <a:ea typeface="+mn-ea"/>
                <a:cs typeface="+mn-cs"/>
              </a:rPr>
              <a:t>Reliability Engineering Lead **</a:t>
            </a:r>
          </a:p>
          <a:p>
            <a:pPr algn="ctr">
              <a:defRPr/>
            </a:pPr>
            <a:r>
              <a:rPr lang="en-US" sz="1400" dirty="0" smtClean="0">
                <a:latin typeface="Arial" pitchFamily="-111" charset="0"/>
                <a:ea typeface="+mn-ea"/>
                <a:cs typeface="+mn-cs"/>
              </a:rPr>
              <a:t>DM </a:t>
            </a:r>
            <a:r>
              <a:rPr lang="en-US" sz="1400" dirty="0" err="1" smtClean="0">
                <a:latin typeface="Arial" pitchFamily="-111" charset="0"/>
                <a:ea typeface="+mn-ea"/>
                <a:cs typeface="+mn-cs"/>
              </a:rPr>
              <a:t>SQuaRE</a:t>
            </a:r>
            <a:r>
              <a:rPr lang="en-US" sz="1400" dirty="0" smtClean="0">
                <a:latin typeface="Arial" pitchFamily="-111" charset="0"/>
                <a:ea typeface="+mn-ea"/>
                <a:cs typeface="+mn-cs"/>
              </a:rPr>
              <a:t>  </a:t>
            </a:r>
            <a:r>
              <a:rPr lang="en-US" sz="1400" dirty="0">
                <a:latin typeface="Arial" pitchFamily="-111" charset="0"/>
                <a:ea typeface="+mn-ea"/>
                <a:cs typeface="+mn-cs"/>
              </a:rPr>
              <a:t>Technical Manager **</a:t>
            </a:r>
          </a:p>
        </p:txBody>
      </p:sp>
      <p:sp>
        <p:nvSpPr>
          <p:cNvPr id="35" name="Rectangle 8"/>
          <p:cNvSpPr>
            <a:spLocks noChangeArrowheads="1"/>
          </p:cNvSpPr>
          <p:nvPr/>
        </p:nvSpPr>
        <p:spPr bwMode="auto">
          <a:xfrm>
            <a:off x="4151313" y="831850"/>
            <a:ext cx="1206500" cy="969963"/>
          </a:xfrm>
          <a:prstGeom prst="rect">
            <a:avLst/>
          </a:prstGeom>
          <a:solidFill>
            <a:schemeClr val="bg1">
              <a:lumMod val="75000"/>
            </a:schemeClr>
          </a:solidFill>
          <a:ln w="9525">
            <a:solidFill>
              <a:schemeClr val="tx1"/>
            </a:solidFill>
            <a:miter lim="800000"/>
            <a:headEnd/>
            <a:tailEnd/>
          </a:ln>
        </p:spPr>
        <p:txBody>
          <a:bodyPr anchor="ctr"/>
          <a:lstStyle/>
          <a:p>
            <a:pPr algn="ctr"/>
            <a:r>
              <a:rPr lang="en-US" sz="1400"/>
              <a:t> </a:t>
            </a:r>
          </a:p>
          <a:p>
            <a:pPr algn="ctr"/>
            <a:r>
              <a:rPr lang="en-US" sz="1400"/>
              <a:t>DM Project Engineer **</a:t>
            </a:r>
          </a:p>
          <a:p>
            <a:pPr algn="ctr"/>
            <a:endParaRPr lang="en-US" sz="1400"/>
          </a:p>
        </p:txBody>
      </p:sp>
      <p:sp>
        <p:nvSpPr>
          <p:cNvPr id="36" name="Rectangle 19"/>
          <p:cNvSpPr>
            <a:spLocks noChangeArrowheads="1"/>
          </p:cNvSpPr>
          <p:nvPr/>
        </p:nvSpPr>
        <p:spPr bwMode="auto">
          <a:xfrm>
            <a:off x="5334000" y="6172201"/>
            <a:ext cx="3657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200" dirty="0" smtClean="0">
                <a:solidFill>
                  <a:srgbClr val="000000"/>
                </a:solidFill>
                <a:hlinkClick r:id="rId3"/>
              </a:rPr>
              <a:t>LDM-294 Data Management Organization and Charter</a:t>
            </a:r>
            <a:endParaRPr lang="en-US" sz="1200" dirty="0">
              <a:solidFill>
                <a:srgbClr val="000000"/>
              </a:solidFill>
            </a:endParaRPr>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Institution Leaders</a:t>
            </a:r>
            <a:endParaRPr lang="en-US" dirty="0"/>
          </a:p>
        </p:txBody>
      </p:sp>
      <p:sp>
        <p:nvSpPr>
          <p:cNvPr id="3" name="Text Placeholder 2"/>
          <p:cNvSpPr>
            <a:spLocks noGrp="1"/>
          </p:cNvSpPr>
          <p:nvPr>
            <p:ph type="body" idx="1"/>
          </p:nvPr>
        </p:nvSpPr>
        <p:spPr>
          <a:xfrm>
            <a:off x="304800" y="838200"/>
            <a:ext cx="8534400" cy="5181600"/>
          </a:xfrm>
        </p:spPr>
        <p:txBody>
          <a:bodyPr/>
          <a:lstStyle/>
          <a:p>
            <a:r>
              <a:rPr lang="en-US" dirty="0"/>
              <a:t>Each </a:t>
            </a:r>
            <a:r>
              <a:rPr lang="en-US" dirty="0" smtClean="0"/>
              <a:t>Lead Institution </a:t>
            </a:r>
            <a:r>
              <a:rPr lang="en-US" dirty="0"/>
              <a:t>has a </a:t>
            </a:r>
            <a:r>
              <a:rPr lang="en-US" dirty="0" smtClean="0"/>
              <a:t>Technical/Cost Account Manager   (T/CAM) </a:t>
            </a:r>
            <a:r>
              <a:rPr lang="en-US" dirty="0"/>
              <a:t>and Scientific</a:t>
            </a:r>
            <a:r>
              <a:rPr lang="en-US" dirty="0" smtClean="0"/>
              <a:t>/Technical Lead (S/TL), </a:t>
            </a:r>
            <a:r>
              <a:rPr lang="en-US" dirty="0"/>
              <a:t>who jointly have overall end product responsibility for a broad area of DM work, typically a Work Breakdown Structure (WBS) Level 2 </a:t>
            </a:r>
            <a:r>
              <a:rPr lang="en-US" dirty="0" smtClean="0"/>
              <a:t>element</a:t>
            </a:r>
          </a:p>
          <a:p>
            <a:r>
              <a:rPr lang="en-US" dirty="0" smtClean="0"/>
              <a:t>They can be one or two people depending on institution</a:t>
            </a:r>
          </a:p>
          <a:p>
            <a:r>
              <a:rPr lang="en-US" dirty="0" smtClean="0"/>
              <a:t>T/CAM roles </a:t>
            </a:r>
            <a:r>
              <a:rPr lang="en-US" dirty="0"/>
              <a:t>and responsibilities are similar to the DM Project </a:t>
            </a:r>
            <a:r>
              <a:rPr lang="en-US" dirty="0" smtClean="0"/>
              <a:t>Manager</a:t>
            </a:r>
            <a:r>
              <a:rPr lang="en-US" dirty="0"/>
              <a:t>, but within the scope of work assigned to that </a:t>
            </a:r>
            <a:r>
              <a:rPr lang="en-US" dirty="0" smtClean="0"/>
              <a:t>institution</a:t>
            </a:r>
          </a:p>
          <a:p>
            <a:pPr lvl="1"/>
            <a:r>
              <a:rPr lang="en-US" dirty="0" smtClean="0"/>
              <a:t>Plans, budgets, schedules, reporting, recruiting staffing, etc.</a:t>
            </a:r>
          </a:p>
          <a:p>
            <a:r>
              <a:rPr lang="en-US" dirty="0" smtClean="0"/>
              <a:t>S/TL roles are responsibilities are similar </a:t>
            </a:r>
            <a:r>
              <a:rPr lang="en-US" dirty="0"/>
              <a:t>DM Project Scientist, and DM System </a:t>
            </a:r>
            <a:r>
              <a:rPr lang="en-US" dirty="0" smtClean="0"/>
              <a:t>Architect, </a:t>
            </a:r>
            <a:r>
              <a:rPr lang="en-US" dirty="0"/>
              <a:t>but within the scope of work assigned to that </a:t>
            </a:r>
            <a:r>
              <a:rPr lang="en-US" dirty="0" smtClean="0"/>
              <a:t>institution</a:t>
            </a:r>
          </a:p>
          <a:p>
            <a:pPr lvl="1"/>
            <a:r>
              <a:rPr lang="en-US" dirty="0"/>
              <a:t> </a:t>
            </a:r>
            <a:r>
              <a:rPr lang="en-US" dirty="0" smtClean="0"/>
              <a:t>Scientific and technical leadership on requirements, architecture, design, implementation, test, integration, etc.</a:t>
            </a:r>
            <a:endParaRPr lang="en-US" dirty="0"/>
          </a:p>
          <a:p>
            <a:endParaRPr lang="en-US" dirty="0"/>
          </a:p>
        </p:txBody>
      </p:sp>
    </p:spTree>
    <p:extLst>
      <p:ext uri="{BB962C8B-B14F-4D97-AF65-F5344CB8AC3E}">
        <p14:creationId xmlns:p14="http://schemas.microsoft.com/office/powerpoint/2010/main" val="993023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762000" y="152400"/>
            <a:ext cx="7010400" cy="609600"/>
          </a:xfrm>
        </p:spPr>
        <p:txBody>
          <a:bodyPr/>
          <a:lstStyle/>
          <a:p>
            <a:r>
              <a:rPr lang="en-US" dirty="0">
                <a:latin typeface="Trebuchet MS" charset="0"/>
                <a:ea typeface="ＭＳ Ｐゴシック" charset="0"/>
                <a:cs typeface="ＭＳ Ｐゴシック" charset="0"/>
              </a:rPr>
              <a:t>Cross-organizational </a:t>
            </a:r>
            <a:r>
              <a:rPr lang="en-US" dirty="0" smtClean="0">
                <a:latin typeface="Trebuchet MS" charset="0"/>
                <a:ea typeface="ＭＳ Ｐゴシック" charset="0"/>
                <a:cs typeface="ＭＳ Ｐゴシック" charset="0"/>
              </a:rPr>
              <a:t>internal teams</a:t>
            </a:r>
            <a:endParaRPr lang="en-US" dirty="0">
              <a:latin typeface="Trebuchet MS" charset="0"/>
              <a:ea typeface="ＭＳ Ｐゴシック" charset="0"/>
              <a:cs typeface="ＭＳ Ｐゴシック" charset="0"/>
            </a:endParaRPr>
          </a:p>
        </p:txBody>
      </p:sp>
      <p:sp>
        <p:nvSpPr>
          <p:cNvPr id="18435" name="Rectangle 3"/>
          <p:cNvSpPr>
            <a:spLocks noGrp="1" noChangeArrowheads="1"/>
          </p:cNvSpPr>
          <p:nvPr>
            <p:ph type="body" idx="1"/>
          </p:nvPr>
        </p:nvSpPr>
        <p:spPr>
          <a:xfrm>
            <a:off x="304800" y="1200150"/>
            <a:ext cx="8534400" cy="4667250"/>
          </a:xfrm>
        </p:spPr>
        <p:txBody>
          <a:bodyPr/>
          <a:lstStyle/>
          <a:p>
            <a:pPr>
              <a:buFont typeface="Arial"/>
              <a:buChar char="•"/>
            </a:pPr>
            <a:r>
              <a:rPr lang="en-US" sz="2000" dirty="0" smtClean="0">
                <a:latin typeface="Trebuchet MS" charset="0"/>
                <a:ea typeface="ＭＳ Ｐゴシック" charset="0"/>
                <a:cs typeface="ＭＳ Ｐゴシック" charset="0"/>
              </a:rPr>
              <a:t>Internal teams </a:t>
            </a:r>
            <a:r>
              <a:rPr lang="en-US" sz="2000" dirty="0">
                <a:latin typeface="Trebuchet MS" charset="0"/>
                <a:ea typeface="ＭＳ Ｐゴシック" charset="0"/>
                <a:cs typeface="ＭＳ Ｐゴシック" charset="0"/>
              </a:rPr>
              <a:t>provide integration of management, resources, plans, process, architecture, and interfaces across entire DM team</a:t>
            </a:r>
          </a:p>
          <a:p>
            <a:pPr lvl="1"/>
            <a:r>
              <a:rPr lang="en-US" sz="2000" dirty="0">
                <a:latin typeface="Trebuchet MS" charset="0"/>
                <a:ea typeface="ＭＳ Ｐゴシック" charset="0"/>
                <a:cs typeface="ＭＳ Ｐゴシック" charset="0"/>
              </a:rPr>
              <a:t>DM Leadership Team (LT</a:t>
            </a:r>
            <a:r>
              <a:rPr lang="en-US" sz="2000" dirty="0" smtClean="0">
                <a:latin typeface="Trebuchet MS" charset="0"/>
                <a:ea typeface="ＭＳ Ｐゴシック" charset="0"/>
                <a:cs typeface="ＭＳ Ｐゴシック" charset="0"/>
              </a:rPr>
              <a:t>)</a:t>
            </a:r>
          </a:p>
          <a:p>
            <a:pPr lvl="2"/>
            <a:r>
              <a:rPr lang="en-US" sz="2000" dirty="0" smtClean="0">
                <a:latin typeface="Trebuchet MS" charset="0"/>
                <a:ea typeface="ＭＳ Ｐゴシック" charset="0"/>
                <a:cs typeface="ＭＳ Ｐゴシック" charset="0"/>
              </a:rPr>
              <a:t>Institution </a:t>
            </a:r>
            <a:r>
              <a:rPr lang="en-US" sz="2000" dirty="0" smtClean="0">
                <a:latin typeface="Trebuchet MS" charset="0"/>
                <a:ea typeface="ＭＳ Ｐゴシック" charset="0"/>
                <a:cs typeface="ＭＳ Ｐゴシック" charset="0"/>
              </a:rPr>
              <a:t>S/TLs </a:t>
            </a:r>
            <a:r>
              <a:rPr lang="en-US" sz="2000" dirty="0" smtClean="0">
                <a:latin typeface="Trebuchet MS" charset="0"/>
                <a:ea typeface="ＭＳ Ｐゴシック" charset="0"/>
                <a:cs typeface="ＭＳ Ｐゴシック" charset="0"/>
              </a:rPr>
              <a:t>and T/CAMs</a:t>
            </a:r>
          </a:p>
          <a:p>
            <a:pPr lvl="2"/>
            <a:r>
              <a:rPr lang="en-US" sz="2000" dirty="0" smtClean="0">
                <a:latin typeface="Trebuchet MS" charset="0"/>
                <a:ea typeface="ＭＳ Ｐゴシック" charset="0"/>
                <a:cs typeface="ＭＳ Ｐゴシック" charset="0"/>
              </a:rPr>
              <a:t>Meets weekly</a:t>
            </a:r>
            <a:endParaRPr lang="en-US" sz="2000" dirty="0">
              <a:latin typeface="Trebuchet MS" charset="0"/>
              <a:ea typeface="ＭＳ Ｐゴシック" charset="0"/>
              <a:cs typeface="ＭＳ Ｐゴシック" charset="0"/>
            </a:endParaRPr>
          </a:p>
          <a:p>
            <a:pPr lvl="1"/>
            <a:r>
              <a:rPr lang="en-US" sz="2000" dirty="0">
                <a:latin typeface="Trebuchet MS" charset="0"/>
                <a:ea typeface="ＭＳ Ｐゴシック" charset="0"/>
                <a:cs typeface="ＭＳ Ｐゴシック" charset="0"/>
              </a:rPr>
              <a:t>Science/Architecture Team (SAT</a:t>
            </a:r>
            <a:r>
              <a:rPr lang="en-US" sz="2000" dirty="0" smtClean="0">
                <a:latin typeface="Trebuchet MS" charset="0"/>
                <a:ea typeface="ＭＳ Ｐゴシック" charset="0"/>
                <a:cs typeface="ＭＳ Ｐゴシック" charset="0"/>
              </a:rPr>
              <a:t>)</a:t>
            </a:r>
          </a:p>
          <a:p>
            <a:pPr lvl="2"/>
            <a:r>
              <a:rPr lang="en-US" sz="2000" dirty="0" smtClean="0">
                <a:latin typeface="Trebuchet MS" charset="0"/>
                <a:ea typeface="ＭＳ Ｐゴシック" charset="0"/>
                <a:cs typeface="ＭＳ Ｐゴシック" charset="0"/>
              </a:rPr>
              <a:t>Meets monthly or as needed (may be superseded by RFD, etc.)</a:t>
            </a:r>
            <a:endParaRPr lang="en-US" sz="2000" dirty="0">
              <a:latin typeface="Trebuchet MS" charset="0"/>
              <a:ea typeface="ＭＳ Ｐゴシック" charset="0"/>
              <a:cs typeface="ＭＳ Ｐゴシック" charset="0"/>
            </a:endParaRPr>
          </a:p>
          <a:p>
            <a:pPr lvl="2"/>
            <a:r>
              <a:rPr lang="en-US" sz="2000" dirty="0">
                <a:latin typeface="Trebuchet MS" charset="0"/>
                <a:ea typeface="ＭＳ Ｐゴシック" charset="0"/>
                <a:cs typeface="ＭＳ Ｐゴシック" charset="0"/>
              </a:rPr>
              <a:t>Working Groups (WG)</a:t>
            </a:r>
          </a:p>
          <a:p>
            <a:pPr lvl="3"/>
            <a:r>
              <a:rPr lang="en-US" sz="1800" dirty="0">
                <a:latin typeface="Trebuchet MS" charset="0"/>
                <a:ea typeface="ＭＳ Ｐゴシック" charset="0"/>
                <a:cs typeface="ＭＳ Ｐゴシック" charset="0"/>
              </a:rPr>
              <a:t>Applications, Middleware, Infrastructure, Database, Operations</a:t>
            </a:r>
          </a:p>
          <a:p>
            <a:pPr lvl="1"/>
            <a:r>
              <a:rPr lang="en-US" sz="2000" dirty="0">
                <a:latin typeface="Trebuchet MS" charset="0"/>
                <a:ea typeface="ＭＳ Ｐゴシック" charset="0"/>
                <a:cs typeface="ＭＳ Ｐゴシック" charset="0"/>
              </a:rPr>
              <a:t>Technical Control Team </a:t>
            </a:r>
            <a:r>
              <a:rPr lang="en-US" sz="2000" dirty="0" smtClean="0">
                <a:latin typeface="Trebuchet MS" charset="0"/>
                <a:ea typeface="ＭＳ Ｐゴシック" charset="0"/>
                <a:cs typeface="ＭＳ Ｐゴシック" charset="0"/>
              </a:rPr>
              <a:t>(TCT)</a:t>
            </a:r>
          </a:p>
          <a:p>
            <a:pPr lvl="2"/>
            <a:r>
              <a:rPr lang="en-US" sz="2000" dirty="0" smtClean="0">
                <a:latin typeface="Trebuchet MS" charset="0"/>
                <a:ea typeface="ＭＳ Ｐゴシック" charset="0"/>
                <a:cs typeface="ＭＳ Ｐゴシック" charset="0"/>
              </a:rPr>
              <a:t>Manage/approve Technical Baseline (see collection-2511)</a:t>
            </a:r>
          </a:p>
          <a:p>
            <a:pPr lvl="2"/>
            <a:r>
              <a:rPr lang="en-US" sz="2000" dirty="0" smtClean="0">
                <a:latin typeface="Trebuchet MS" charset="0"/>
                <a:ea typeface="ＭＳ Ｐゴシック" charset="0"/>
                <a:cs typeface="ＭＳ Ｐゴシック" charset="0"/>
              </a:rPr>
              <a:t>Meets as necessary</a:t>
            </a:r>
          </a:p>
        </p:txBody>
      </p:sp>
      <p:sp>
        <p:nvSpPr>
          <p:cNvPr id="18436" name="Slide Number Placeholder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C471AAC-C5BE-A441-9943-44DDFA026E40}" type="slidenum">
              <a:rPr lang="en-US" sz="1400"/>
              <a:pPr eaLnBrk="1" hangingPunct="1"/>
              <a:t>8</a:t>
            </a:fld>
            <a:endParaRPr lang="en-US" sz="1400"/>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LSST DM as part of NSF MREFC Project</a:t>
            </a:r>
            <a:endParaRPr lang="en-US" dirty="0"/>
          </a:p>
        </p:txBody>
      </p:sp>
      <p:sp>
        <p:nvSpPr>
          <p:cNvPr id="3" name="Text Placeholder 2"/>
          <p:cNvSpPr>
            <a:spLocks noGrp="1"/>
          </p:cNvSpPr>
          <p:nvPr>
            <p:ph type="body" idx="1"/>
          </p:nvPr>
        </p:nvSpPr>
        <p:spPr>
          <a:xfrm>
            <a:off x="304800" y="762000"/>
            <a:ext cx="8534400" cy="5638800"/>
          </a:xfrm>
        </p:spPr>
        <p:txBody>
          <a:bodyPr/>
          <a:lstStyle/>
          <a:p>
            <a:r>
              <a:rPr lang="en-US" dirty="0" smtClean="0"/>
              <a:t>You are all members of the  “LSST Project” </a:t>
            </a:r>
          </a:p>
          <a:p>
            <a:r>
              <a:rPr lang="en-US" dirty="0" smtClean="0"/>
              <a:t>The LSST Project is being funded and conducted as a joint project by the NSF and the DOE, with participation by Chile and other International Partners</a:t>
            </a:r>
          </a:p>
          <a:p>
            <a:r>
              <a:rPr lang="en-US" dirty="0" smtClean="0"/>
              <a:t>The LSST Camera is funded as a Major Item of Equipment (MIE) project by the DOE</a:t>
            </a:r>
          </a:p>
          <a:p>
            <a:r>
              <a:rPr lang="en-US" dirty="0" smtClean="0"/>
              <a:t>The other parts of the Project (PMO, DM, EPO, System Engineering) are funded as a Major Research Equipment and Facility Construction (MREFC) project</a:t>
            </a:r>
          </a:p>
          <a:p>
            <a:r>
              <a:rPr lang="en-US" dirty="0" smtClean="0"/>
              <a:t>These cover the construction and commissioning (but not operations) of the LSST</a:t>
            </a:r>
          </a:p>
          <a:p>
            <a:r>
              <a:rPr lang="en-US" dirty="0" smtClean="0"/>
              <a:t>There are MANY rules about what is allowed on project funding</a:t>
            </a:r>
          </a:p>
          <a:p>
            <a:pPr lvl="1"/>
            <a:r>
              <a:rPr lang="en-US" sz="2000" dirty="0"/>
              <a:t>The rules vary somewhat between NSF and </a:t>
            </a:r>
            <a:r>
              <a:rPr lang="en-US" sz="2000" dirty="0" smtClean="0"/>
              <a:t>DOE</a:t>
            </a:r>
          </a:p>
          <a:p>
            <a:pPr lvl="1"/>
            <a:r>
              <a:rPr lang="en-US" sz="2000" dirty="0" smtClean="0"/>
              <a:t>With NSF, DM pipelines OK, “doing general science” NOT OK</a:t>
            </a:r>
          </a:p>
        </p:txBody>
      </p:sp>
    </p:spTree>
    <p:extLst>
      <p:ext uri="{BB962C8B-B14F-4D97-AF65-F5344CB8AC3E}">
        <p14:creationId xmlns:p14="http://schemas.microsoft.com/office/powerpoint/2010/main" val="275096637"/>
      </p:ext>
    </p:extLst>
  </p:cSld>
  <p:clrMapOvr>
    <a:masterClrMapping/>
  </p:clrMapOvr>
</p:sld>
</file>

<file path=ppt/theme/theme1.xml><?xml version="1.0" encoding="utf-8"?>
<a:theme xmlns:a="http://schemas.openxmlformats.org/drawingml/2006/main" name="PDR-nTele2-dmf">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1914</TotalTime>
  <Words>2073</Words>
  <Application>Microsoft Macintosh PowerPoint</Application>
  <PresentationFormat>On-screen Show (4:3)</PresentationFormat>
  <Paragraphs>266</Paragraphs>
  <Slides>24</Slides>
  <Notes>8</Notes>
  <HiddenSlides>0</HiddenSlides>
  <MMClips>0</MMClip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PDR-nTele2-dmf</vt:lpstr>
      <vt:lpstr>LSST Data Management Organization and Communications Jeffrey Kantor DM Project Manager  October 6, 2015</vt:lpstr>
      <vt:lpstr>Agenda</vt:lpstr>
      <vt:lpstr>PowerPoint Presentation</vt:lpstr>
      <vt:lpstr>DM Team and Staffing</vt:lpstr>
      <vt:lpstr>Going Where the Talent is: Distributed Team</vt:lpstr>
      <vt:lpstr>PowerPoint Presentation</vt:lpstr>
      <vt:lpstr>Institution Leaders</vt:lpstr>
      <vt:lpstr>Cross-organizational internal teams</vt:lpstr>
      <vt:lpstr>LSST DM as part of NSF MREFC Project</vt:lpstr>
      <vt:lpstr>PowerPoint Presentation</vt:lpstr>
      <vt:lpstr>Regularly Scheduled Meetings </vt:lpstr>
      <vt:lpstr>Group Collaboration Tools</vt:lpstr>
      <vt:lpstr>Data Management Planning Process/Levels</vt:lpstr>
      <vt:lpstr>PowerPoint Presentation</vt:lpstr>
      <vt:lpstr>JIRA Agile </vt:lpstr>
      <vt:lpstr>PowerPoint Presentation</vt:lpstr>
      <vt:lpstr>Documentation and Document Management</vt:lpstr>
      <vt:lpstr>PowerPoint Presentation</vt:lpstr>
      <vt:lpstr>DM Charter - Mission</vt:lpstr>
      <vt:lpstr>DM Charter – Goals and Objectives </vt:lpstr>
      <vt:lpstr>Development Tools</vt:lpstr>
      <vt:lpstr>Planning and Tracking Data Flow</vt:lpstr>
      <vt:lpstr>In Progress Epic Example (Jira to Primavera)</vt:lpstr>
      <vt:lpstr>Completed Epic Example (Jira to Primavera)</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  Name of Presenter Title of Presenter  LSST Preliminary Design Review August 29-September 2, 2011</dc:title>
  <dc:creator>mckercher</dc:creator>
  <cp:lastModifiedBy>Jeffrey P Kantor</cp:lastModifiedBy>
  <cp:revision>59</cp:revision>
  <dcterms:created xsi:type="dcterms:W3CDTF">2013-08-12T22:09:00Z</dcterms:created>
  <dcterms:modified xsi:type="dcterms:W3CDTF">2015-10-06T14:53:10Z</dcterms:modified>
</cp:coreProperties>
</file>